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78" r:id="rId4"/>
    <p:sldId id="264" r:id="rId5"/>
    <p:sldId id="266" r:id="rId6"/>
    <p:sldId id="265" r:id="rId7"/>
    <p:sldId id="267" r:id="rId8"/>
    <p:sldId id="268" r:id="rId9"/>
    <p:sldId id="269" r:id="rId10"/>
    <p:sldId id="270" r:id="rId11"/>
    <p:sldId id="271" r:id="rId12"/>
    <p:sldId id="272" r:id="rId13"/>
    <p:sldId id="274" r:id="rId14"/>
    <p:sldId id="275" r:id="rId15"/>
    <p:sldId id="276" r:id="rId16"/>
    <p:sldId id="277" r:id="rId17"/>
    <p:sldId id="279" r:id="rId18"/>
    <p:sldId id="280" r:id="rId19"/>
    <p:sldId id="273" r:id="rId20"/>
    <p:sldId id="26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51"/>
    <a:srgbClr val="007B3B"/>
    <a:srgbClr val="00713A"/>
    <a:srgbClr val="068817"/>
    <a:srgbClr val="079418"/>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33" autoAdjust="0"/>
    <p:restoredTop sz="94488"/>
  </p:normalViewPr>
  <p:slideViewPr>
    <p:cSldViewPr snapToGrid="0" snapToObjects="1">
      <p:cViewPr varScale="1">
        <p:scale>
          <a:sx n="78" d="100"/>
          <a:sy n="78" d="100"/>
        </p:scale>
        <p:origin x="2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0A63-798F-4220-BDF6-4F2A310BE513}" type="datetimeFigureOut">
              <a:rPr lang="en-US" smtClean="0"/>
              <a:t>11/15/2025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1ACC4-E66A-45E9-847A-A5289B8226FE}" type="slidenum">
              <a:rPr lang="en-US" smtClean="0"/>
              <a:t>‹#›</a:t>
            </a:fld>
            <a:endParaRPr lang="en-US"/>
          </a:p>
        </p:txBody>
      </p:sp>
    </p:spTree>
    <p:extLst>
      <p:ext uri="{BB962C8B-B14F-4D97-AF65-F5344CB8AC3E}">
        <p14:creationId xmlns:p14="http://schemas.microsoft.com/office/powerpoint/2010/main" val="386305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21ACC4-E66A-45E9-847A-A5289B8226FE}" type="slidenum">
              <a:rPr lang="en-US" smtClean="0"/>
              <a:t>4</a:t>
            </a:fld>
            <a:endParaRPr lang="en-US"/>
          </a:p>
        </p:txBody>
      </p:sp>
    </p:spTree>
    <p:extLst>
      <p:ext uri="{BB962C8B-B14F-4D97-AF65-F5344CB8AC3E}">
        <p14:creationId xmlns:p14="http://schemas.microsoft.com/office/powerpoint/2010/main" val="3720963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21ACC4-E66A-45E9-847A-A5289B8226FE}" type="slidenum">
              <a:rPr lang="en-US" smtClean="0"/>
              <a:t>7</a:t>
            </a:fld>
            <a:endParaRPr lang="en-US"/>
          </a:p>
        </p:txBody>
      </p:sp>
    </p:spTree>
    <p:extLst>
      <p:ext uri="{BB962C8B-B14F-4D97-AF65-F5344CB8AC3E}">
        <p14:creationId xmlns:p14="http://schemas.microsoft.com/office/powerpoint/2010/main" val="405703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421ACC4-E66A-45E9-847A-A5289B8226FE}" type="slidenum">
              <a:rPr lang="en-US" smtClean="0"/>
              <a:t>17</a:t>
            </a:fld>
            <a:endParaRPr lang="en-US"/>
          </a:p>
        </p:txBody>
      </p:sp>
    </p:spTree>
    <p:extLst>
      <p:ext uri="{BB962C8B-B14F-4D97-AF65-F5344CB8AC3E}">
        <p14:creationId xmlns:p14="http://schemas.microsoft.com/office/powerpoint/2010/main" val="235011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B274-ECD9-6844-9790-21A98E226B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71F342-481B-6046-AC35-EAEC74815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B2C935-632D-5245-A926-94951C6CF1AC}"/>
              </a:ext>
            </a:extLst>
          </p:cNvPr>
          <p:cNvSpPr>
            <a:spLocks noGrp="1"/>
          </p:cNvSpPr>
          <p:nvPr>
            <p:ph type="dt" sz="half" idx="10"/>
          </p:nvPr>
        </p:nvSpPr>
        <p:spPr/>
        <p:txBody>
          <a:bodyPr/>
          <a:lstStyle/>
          <a:p>
            <a:fld id="{3A7DEE86-343E-4E52-A9F2-5D2AFC375F8E}" type="datetime1">
              <a:rPr lang="en-US" smtClean="0"/>
              <a:t>11/15/2025</a:t>
            </a:fld>
            <a:endParaRPr lang="en-US"/>
          </a:p>
        </p:txBody>
      </p:sp>
      <p:sp>
        <p:nvSpPr>
          <p:cNvPr id="5" name="Footer Placeholder 4">
            <a:extLst>
              <a:ext uri="{FF2B5EF4-FFF2-40B4-BE49-F238E27FC236}">
                <a16:creationId xmlns:a16="http://schemas.microsoft.com/office/drawing/2014/main" id="{DEFE5520-4DEB-FD4B-9F22-EB7C51525F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8256D7-680F-CB4B-B10E-1D6FFA76A373}"/>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FA28-CC45-F14D-ADC5-88A589FABF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1DB90E-8EE2-7442-BE25-64F438EED98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0B67D-8C42-0146-A757-97FBF60C0D1E}"/>
              </a:ext>
            </a:extLst>
          </p:cNvPr>
          <p:cNvSpPr>
            <a:spLocks noGrp="1"/>
          </p:cNvSpPr>
          <p:nvPr>
            <p:ph type="dt" sz="half" idx="10"/>
          </p:nvPr>
        </p:nvSpPr>
        <p:spPr/>
        <p:txBody>
          <a:bodyPr/>
          <a:lstStyle/>
          <a:p>
            <a:fld id="{FDEFCB42-DC1C-4C4F-8BF5-58C19F445211}" type="datetime1">
              <a:rPr lang="en-US" smtClean="0"/>
              <a:t>11/15/2025</a:t>
            </a:fld>
            <a:endParaRPr lang="en-US"/>
          </a:p>
        </p:txBody>
      </p:sp>
      <p:sp>
        <p:nvSpPr>
          <p:cNvPr id="5" name="Footer Placeholder 4">
            <a:extLst>
              <a:ext uri="{FF2B5EF4-FFF2-40B4-BE49-F238E27FC236}">
                <a16:creationId xmlns:a16="http://schemas.microsoft.com/office/drawing/2014/main" id="{D18E126A-6778-D041-A7E0-9E73492BF2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0A5F1-74BE-7F4C-BAE9-5E0A21738CEA}"/>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7697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30DE2-B4E8-9542-A63A-021B233376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5F23E2-9DA6-7745-8D21-1B636935695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8D683C-E1FF-4F43-8D98-C271E6D7395A}"/>
              </a:ext>
            </a:extLst>
          </p:cNvPr>
          <p:cNvSpPr>
            <a:spLocks noGrp="1"/>
          </p:cNvSpPr>
          <p:nvPr>
            <p:ph type="dt" sz="half" idx="10"/>
          </p:nvPr>
        </p:nvSpPr>
        <p:spPr/>
        <p:txBody>
          <a:bodyPr/>
          <a:lstStyle/>
          <a:p>
            <a:fld id="{77B87E0D-AFDA-459C-902A-77C930534CBF}" type="datetime1">
              <a:rPr lang="en-US" smtClean="0"/>
              <a:t>11/15/2025</a:t>
            </a:fld>
            <a:endParaRPr lang="en-US"/>
          </a:p>
        </p:txBody>
      </p:sp>
      <p:sp>
        <p:nvSpPr>
          <p:cNvPr id="5" name="Footer Placeholder 4">
            <a:extLst>
              <a:ext uri="{FF2B5EF4-FFF2-40B4-BE49-F238E27FC236}">
                <a16:creationId xmlns:a16="http://schemas.microsoft.com/office/drawing/2014/main" id="{F640DC9B-8287-2E43-BFC8-208D4D3CB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12AD24-758C-044A-BF6A-2B1330BB7B59}"/>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402409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C353-9FBE-5141-8529-377FCB0DA5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D30843-08AB-CC45-97F8-99A8E27BA1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18-F3DB-A744-B69B-BF882A572A17}"/>
              </a:ext>
            </a:extLst>
          </p:cNvPr>
          <p:cNvSpPr>
            <a:spLocks noGrp="1"/>
          </p:cNvSpPr>
          <p:nvPr>
            <p:ph type="dt" sz="half" idx="10"/>
          </p:nvPr>
        </p:nvSpPr>
        <p:spPr/>
        <p:txBody>
          <a:bodyPr/>
          <a:lstStyle/>
          <a:p>
            <a:fld id="{B30C5F76-5E10-4AEF-869E-0247C6F0D1CC}" type="datetime1">
              <a:rPr lang="en-US" smtClean="0"/>
              <a:t>11/15/2025</a:t>
            </a:fld>
            <a:endParaRPr lang="en-US"/>
          </a:p>
        </p:txBody>
      </p:sp>
      <p:sp>
        <p:nvSpPr>
          <p:cNvPr id="5" name="Footer Placeholder 4">
            <a:extLst>
              <a:ext uri="{FF2B5EF4-FFF2-40B4-BE49-F238E27FC236}">
                <a16:creationId xmlns:a16="http://schemas.microsoft.com/office/drawing/2014/main" id="{0DFA3B07-70E9-4A47-97A0-383E69C07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BA83-4E92-6144-A2C2-531FEF5981F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71630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DF050-A008-D041-8679-9B7B4AD0D0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7D1FC5-B68F-274C-BB41-EE6FC3465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407DBC-D1BC-924F-AB42-F07F6E6CFC79}"/>
              </a:ext>
            </a:extLst>
          </p:cNvPr>
          <p:cNvSpPr>
            <a:spLocks noGrp="1"/>
          </p:cNvSpPr>
          <p:nvPr>
            <p:ph type="dt" sz="half" idx="10"/>
          </p:nvPr>
        </p:nvSpPr>
        <p:spPr/>
        <p:txBody>
          <a:bodyPr/>
          <a:lstStyle/>
          <a:p>
            <a:fld id="{6257F169-01A6-4B1E-A47F-4A7155CB8565}" type="datetime1">
              <a:rPr lang="en-US" smtClean="0"/>
              <a:t>11/15/2025</a:t>
            </a:fld>
            <a:endParaRPr lang="en-US"/>
          </a:p>
        </p:txBody>
      </p:sp>
      <p:sp>
        <p:nvSpPr>
          <p:cNvPr id="5" name="Footer Placeholder 4">
            <a:extLst>
              <a:ext uri="{FF2B5EF4-FFF2-40B4-BE49-F238E27FC236}">
                <a16:creationId xmlns:a16="http://schemas.microsoft.com/office/drawing/2014/main" id="{29F9AC5E-374F-1045-8258-855EA19F15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5D3C0-ECB7-4049-B237-A50B432E0FED}"/>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759235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A6DFC-FC76-AA41-A84C-F496755B56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AD9D3A-21F0-4E40-8FC1-D9528CD437C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B1EB2C-1ECD-F74F-82EE-AE5338B309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DE6951-1B67-AD49-8D4D-58FF99B60470}"/>
              </a:ext>
            </a:extLst>
          </p:cNvPr>
          <p:cNvSpPr>
            <a:spLocks noGrp="1"/>
          </p:cNvSpPr>
          <p:nvPr>
            <p:ph type="dt" sz="half" idx="10"/>
          </p:nvPr>
        </p:nvSpPr>
        <p:spPr/>
        <p:txBody>
          <a:bodyPr/>
          <a:lstStyle/>
          <a:p>
            <a:fld id="{84C5E048-CB7C-4B00-84F5-39B102FE9781}" type="datetime1">
              <a:rPr lang="en-US" smtClean="0"/>
              <a:t>11/15/2025</a:t>
            </a:fld>
            <a:endParaRPr lang="en-US"/>
          </a:p>
        </p:txBody>
      </p:sp>
      <p:sp>
        <p:nvSpPr>
          <p:cNvPr id="6" name="Footer Placeholder 5">
            <a:extLst>
              <a:ext uri="{FF2B5EF4-FFF2-40B4-BE49-F238E27FC236}">
                <a16:creationId xmlns:a16="http://schemas.microsoft.com/office/drawing/2014/main" id="{3563D3E7-3115-F249-8615-5BB380A369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38C44-679D-054B-A50A-A5F49A6CCFA6}"/>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220618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8597-00D1-9C45-A992-045A3BCF3F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D7F22F-BAD6-CA47-956E-3FEB21FD8C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FF811C0-F7D6-D04A-8F95-C9184FC81A4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E68642-809B-9844-B0DC-46C9DDE0D5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D80E5-D2D5-4947-934C-B181284E3B4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513D0AF-54FC-304C-8CDD-8D6A25A1A156}"/>
              </a:ext>
            </a:extLst>
          </p:cNvPr>
          <p:cNvSpPr>
            <a:spLocks noGrp="1"/>
          </p:cNvSpPr>
          <p:nvPr>
            <p:ph type="dt" sz="half" idx="10"/>
          </p:nvPr>
        </p:nvSpPr>
        <p:spPr/>
        <p:txBody>
          <a:bodyPr/>
          <a:lstStyle/>
          <a:p>
            <a:fld id="{5F5A94CA-0C3F-4F76-B54A-E9C7F5256EFE}" type="datetime1">
              <a:rPr lang="en-US" smtClean="0"/>
              <a:t>11/15/2025</a:t>
            </a:fld>
            <a:endParaRPr lang="en-US"/>
          </a:p>
        </p:txBody>
      </p:sp>
      <p:sp>
        <p:nvSpPr>
          <p:cNvPr id="8" name="Footer Placeholder 7">
            <a:extLst>
              <a:ext uri="{FF2B5EF4-FFF2-40B4-BE49-F238E27FC236}">
                <a16:creationId xmlns:a16="http://schemas.microsoft.com/office/drawing/2014/main" id="{FF9F3680-FC12-0948-B162-CF43770055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F586D9-BFB2-DB4B-B83A-08B31911985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29804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6FD0-4A21-B64D-8605-6DFE78A65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34D0E3-11DA-8245-88F0-87AC3D4CDA79}"/>
              </a:ext>
            </a:extLst>
          </p:cNvPr>
          <p:cNvSpPr>
            <a:spLocks noGrp="1"/>
          </p:cNvSpPr>
          <p:nvPr>
            <p:ph type="dt" sz="half" idx="10"/>
          </p:nvPr>
        </p:nvSpPr>
        <p:spPr/>
        <p:txBody>
          <a:bodyPr/>
          <a:lstStyle/>
          <a:p>
            <a:fld id="{CD742E04-E4B5-4DFB-A5EF-8521A604DB1B}" type="datetime1">
              <a:rPr lang="en-US" smtClean="0"/>
              <a:t>11/15/2025</a:t>
            </a:fld>
            <a:endParaRPr lang="en-US"/>
          </a:p>
        </p:txBody>
      </p:sp>
      <p:sp>
        <p:nvSpPr>
          <p:cNvPr id="4" name="Footer Placeholder 3">
            <a:extLst>
              <a:ext uri="{FF2B5EF4-FFF2-40B4-BE49-F238E27FC236}">
                <a16:creationId xmlns:a16="http://schemas.microsoft.com/office/drawing/2014/main" id="{E7F587B2-78B8-D540-ADCF-B3B99F7E5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52A16A-DDA8-124B-9300-37B5CE13AC1C}"/>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410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E55749-D3F6-5B40-B60A-AD6835E75C79}"/>
              </a:ext>
            </a:extLst>
          </p:cNvPr>
          <p:cNvSpPr>
            <a:spLocks noGrp="1"/>
          </p:cNvSpPr>
          <p:nvPr>
            <p:ph type="dt" sz="half" idx="10"/>
          </p:nvPr>
        </p:nvSpPr>
        <p:spPr/>
        <p:txBody>
          <a:bodyPr/>
          <a:lstStyle/>
          <a:p>
            <a:fld id="{1203E67E-64DB-4E54-A06D-62800F9BC7D1}" type="datetime1">
              <a:rPr lang="en-US" smtClean="0"/>
              <a:t>11/15/2025</a:t>
            </a:fld>
            <a:endParaRPr lang="en-US"/>
          </a:p>
        </p:txBody>
      </p:sp>
      <p:sp>
        <p:nvSpPr>
          <p:cNvPr id="3" name="Footer Placeholder 2">
            <a:extLst>
              <a:ext uri="{FF2B5EF4-FFF2-40B4-BE49-F238E27FC236}">
                <a16:creationId xmlns:a16="http://schemas.microsoft.com/office/drawing/2014/main" id="{74328217-89D3-A345-901C-432A3E87E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DD66D9-C338-AE44-BBDD-60CB783A1D72}"/>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58464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F945-51BE-8E41-A001-8556328E0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31D16-F809-694B-8A56-EE18EDD3D6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6FB139-7CE6-4D46-9C0F-158A6D60CC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B1C3C-1F82-DD4C-AC61-765315FA2AEC}"/>
              </a:ext>
            </a:extLst>
          </p:cNvPr>
          <p:cNvSpPr>
            <a:spLocks noGrp="1"/>
          </p:cNvSpPr>
          <p:nvPr>
            <p:ph type="dt" sz="half" idx="10"/>
          </p:nvPr>
        </p:nvSpPr>
        <p:spPr/>
        <p:txBody>
          <a:bodyPr/>
          <a:lstStyle/>
          <a:p>
            <a:fld id="{E7729154-5495-40C2-8C85-6AB210CA44DA}" type="datetime1">
              <a:rPr lang="en-US" smtClean="0"/>
              <a:t>11/15/2025</a:t>
            </a:fld>
            <a:endParaRPr lang="en-US"/>
          </a:p>
        </p:txBody>
      </p:sp>
      <p:sp>
        <p:nvSpPr>
          <p:cNvPr id="6" name="Footer Placeholder 5">
            <a:extLst>
              <a:ext uri="{FF2B5EF4-FFF2-40B4-BE49-F238E27FC236}">
                <a16:creationId xmlns:a16="http://schemas.microsoft.com/office/drawing/2014/main" id="{E3865035-F317-3C4F-BE6B-DBA53E9FF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CEF8A-E308-904B-8554-2B093BAF3C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3870906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AD82-5A17-3442-A391-EAC94984A3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951955-18A8-AC41-94B9-B2603FDF84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884506-8CF4-5B4E-B0B3-3B52DDCB0D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D8C3ED-FF8B-274F-9D47-0425A93E8797}"/>
              </a:ext>
            </a:extLst>
          </p:cNvPr>
          <p:cNvSpPr>
            <a:spLocks noGrp="1"/>
          </p:cNvSpPr>
          <p:nvPr>
            <p:ph type="dt" sz="half" idx="10"/>
          </p:nvPr>
        </p:nvSpPr>
        <p:spPr/>
        <p:txBody>
          <a:bodyPr/>
          <a:lstStyle/>
          <a:p>
            <a:fld id="{42467C89-03EF-4D28-9729-C96E9EEC51ED}" type="datetime1">
              <a:rPr lang="en-US" smtClean="0"/>
              <a:t>11/15/2025</a:t>
            </a:fld>
            <a:endParaRPr lang="en-US"/>
          </a:p>
        </p:txBody>
      </p:sp>
      <p:sp>
        <p:nvSpPr>
          <p:cNvPr id="6" name="Footer Placeholder 5">
            <a:extLst>
              <a:ext uri="{FF2B5EF4-FFF2-40B4-BE49-F238E27FC236}">
                <a16:creationId xmlns:a16="http://schemas.microsoft.com/office/drawing/2014/main" id="{5CF9DCA7-07CA-7B42-989B-53A2AA265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F7C12-4324-B949-8183-E9B72EA48744}"/>
              </a:ext>
            </a:extLst>
          </p:cNvPr>
          <p:cNvSpPr>
            <a:spLocks noGrp="1"/>
          </p:cNvSpPr>
          <p:nvPr>
            <p:ph type="sldNum" sz="quarter" idx="12"/>
          </p:nvPr>
        </p:nvSpPr>
        <p:spPr/>
        <p:txBody>
          <a:bodyPr/>
          <a:lstStyle/>
          <a:p>
            <a:fld id="{F860F34E-4A79-A240-AEA8-3E29BB228B1B}" type="slidenum">
              <a:rPr lang="en-US" smtClean="0"/>
              <a:t>‹#›</a:t>
            </a:fld>
            <a:endParaRPr lang="en-US"/>
          </a:p>
        </p:txBody>
      </p:sp>
    </p:spTree>
    <p:extLst>
      <p:ext uri="{BB962C8B-B14F-4D97-AF65-F5344CB8AC3E}">
        <p14:creationId xmlns:p14="http://schemas.microsoft.com/office/powerpoint/2010/main" val="1281941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9732FA-7F9B-6447-A218-D2AAD07F08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FBFB8C-7133-5948-A11E-0C2B393FA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88C691-56B7-4549-B5F1-C735DF3E2A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92BCB-8B05-4411-A8CB-9FBE5DB08B39}" type="datetime1">
              <a:rPr lang="en-US" smtClean="0"/>
              <a:t>11/15/2025</a:t>
            </a:fld>
            <a:endParaRPr lang="en-US"/>
          </a:p>
        </p:txBody>
      </p:sp>
      <p:sp>
        <p:nvSpPr>
          <p:cNvPr id="5" name="Footer Placeholder 4">
            <a:extLst>
              <a:ext uri="{FF2B5EF4-FFF2-40B4-BE49-F238E27FC236}">
                <a16:creationId xmlns:a16="http://schemas.microsoft.com/office/drawing/2014/main" id="{340FC477-BFEF-6A40-8A64-F22652C6F8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3B950F-F683-5649-A761-C180536A30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0F34E-4A79-A240-AEA8-3E29BB228B1B}" type="slidenum">
              <a:rPr lang="en-US" smtClean="0"/>
              <a:t>‹#›</a:t>
            </a:fld>
            <a:endParaRPr lang="en-US"/>
          </a:p>
        </p:txBody>
      </p:sp>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5.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emf"/><Relationship Id="rId7" Type="http://schemas.openxmlformats.org/officeDocument/2006/relationships/image" Target="../media/image23.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emf"/><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3AACC9-6128-D644-BB32-5E823AB3C0A4}"/>
              </a:ext>
            </a:extLst>
          </p:cNvPr>
          <p:cNvPicPr>
            <a:picLocks noChangeAspect="1"/>
          </p:cNvPicPr>
          <p:nvPr/>
        </p:nvPicPr>
        <p:blipFill>
          <a:blip r:embed="rId2"/>
          <a:stretch>
            <a:fillRect/>
          </a:stretch>
        </p:blipFill>
        <p:spPr>
          <a:xfrm>
            <a:off x="4357445" y="1982512"/>
            <a:ext cx="3092980" cy="1037280"/>
          </a:xfrm>
          <a:prstGeom prst="rect">
            <a:avLst/>
          </a:prstGeom>
        </p:spPr>
      </p:pic>
      <p:sp>
        <p:nvSpPr>
          <p:cNvPr id="9" name="Rectangle 8">
            <a:extLst>
              <a:ext uri="{FF2B5EF4-FFF2-40B4-BE49-F238E27FC236}">
                <a16:creationId xmlns:a16="http://schemas.microsoft.com/office/drawing/2014/main" id="{E850BB8E-98B9-0443-9518-BB0B496E8AF5}"/>
              </a:ext>
            </a:extLst>
          </p:cNvPr>
          <p:cNvSpPr/>
          <p:nvPr/>
        </p:nvSpPr>
        <p:spPr>
          <a:xfrm>
            <a:off x="0" y="0"/>
            <a:ext cx="12192000" cy="586672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9F5A9FDE-E9C9-EC40-9ACD-E0B75041F0CA}"/>
              </a:ext>
            </a:extLst>
          </p:cNvPr>
          <p:cNvSpPr>
            <a:spLocks noGrp="1"/>
          </p:cNvSpPr>
          <p:nvPr>
            <p:ph type="subTitle" idx="1"/>
          </p:nvPr>
        </p:nvSpPr>
        <p:spPr>
          <a:xfrm>
            <a:off x="3571187" y="3936583"/>
            <a:ext cx="5283253" cy="1930143"/>
          </a:xfrm>
        </p:spPr>
        <p:txBody>
          <a:bodyPr>
            <a:noAutofit/>
          </a:bodyPr>
          <a:lstStyle/>
          <a:p>
            <a:pPr>
              <a:lnSpc>
                <a:spcPct val="50000"/>
              </a:lnSpc>
              <a:spcBef>
                <a:spcPts val="1600"/>
              </a:spcBef>
            </a:pPr>
            <a:r>
              <a:rPr lang="en-US" sz="1600" dirty="0">
                <a:solidFill>
                  <a:schemeClr val="bg1"/>
                </a:solidFill>
                <a:latin typeface="Times New Roman" panose="02020603050405020304" pitchFamily="18" charset="0"/>
                <a:cs typeface="Times New Roman" panose="02020603050405020304" pitchFamily="18" charset="0"/>
              </a:rPr>
              <a:t>Rajesh Sathuri – 11716133 </a:t>
            </a:r>
          </a:p>
          <a:p>
            <a:pPr>
              <a:lnSpc>
                <a:spcPct val="50000"/>
              </a:lnSpc>
              <a:spcBef>
                <a:spcPts val="1600"/>
              </a:spcBef>
            </a:pPr>
            <a:r>
              <a:rPr lang="en-US" sz="1600" dirty="0">
                <a:solidFill>
                  <a:schemeClr val="bg1"/>
                </a:solidFill>
                <a:latin typeface="Times New Roman" panose="02020603050405020304" pitchFamily="18" charset="0"/>
                <a:cs typeface="Times New Roman" panose="02020603050405020304" pitchFamily="18" charset="0"/>
              </a:rPr>
              <a:t>Nandini Saudari - 11</a:t>
            </a:r>
          </a:p>
          <a:p>
            <a:pPr>
              <a:lnSpc>
                <a:spcPct val="50000"/>
              </a:lnSpc>
              <a:spcBef>
                <a:spcPts val="1600"/>
              </a:spcBef>
            </a:pPr>
            <a:r>
              <a:rPr lang="en-US" sz="1600" dirty="0">
                <a:solidFill>
                  <a:schemeClr val="bg1"/>
                </a:solidFill>
                <a:latin typeface="Times New Roman" panose="02020603050405020304" pitchFamily="18" charset="0"/>
                <a:cs typeface="Times New Roman" panose="02020603050405020304" pitchFamily="18" charset="0"/>
              </a:rPr>
              <a:t> Swathi Nallabilli - 11</a:t>
            </a:r>
          </a:p>
          <a:p>
            <a:pPr>
              <a:lnSpc>
                <a:spcPct val="50000"/>
              </a:lnSpc>
              <a:spcBef>
                <a:spcPts val="1600"/>
              </a:spcBef>
            </a:pPr>
            <a:r>
              <a:rPr lang="en-US" sz="1600" dirty="0">
                <a:solidFill>
                  <a:schemeClr val="bg1"/>
                </a:solidFill>
                <a:latin typeface="Times New Roman" panose="02020603050405020304" pitchFamily="18" charset="0"/>
                <a:cs typeface="Times New Roman" panose="02020603050405020304" pitchFamily="18" charset="0"/>
              </a:rPr>
              <a:t>Imaduddin Ahmed Mohammed - 11 </a:t>
            </a:r>
          </a:p>
          <a:p>
            <a:pPr>
              <a:spcBef>
                <a:spcPts val="1600"/>
              </a:spcBef>
            </a:pPr>
            <a:r>
              <a:rPr lang="en-US" sz="1600" dirty="0">
                <a:solidFill>
                  <a:schemeClr val="bg1"/>
                </a:solidFill>
                <a:latin typeface="Times New Roman" panose="02020603050405020304" pitchFamily="18" charset="0"/>
                <a:cs typeface="Times New Roman" panose="02020603050405020304" pitchFamily="18" charset="0"/>
              </a:rPr>
              <a:t>Group - 9</a:t>
            </a:r>
            <a:endParaRPr lang="en-US" sz="1600" b="1" dirty="0">
              <a:solidFill>
                <a:schemeClr val="bg1"/>
              </a:solidFill>
              <a:latin typeface="Times New Roman" panose="02020603050405020304" pitchFamily="18" charset="0"/>
              <a:cs typeface="Times New Roman" panose="02020603050405020304" pitchFamily="18" charset="0"/>
            </a:endParaRPr>
          </a:p>
          <a:p>
            <a:pPr>
              <a:spcBef>
                <a:spcPts val="0"/>
              </a:spcBef>
            </a:pPr>
            <a:r>
              <a:rPr lang="en-US" sz="1600" dirty="0">
                <a:solidFill>
                  <a:schemeClr val="bg1"/>
                </a:solidFill>
                <a:latin typeface="Times New Roman" panose="02020603050405020304" pitchFamily="18" charset="0"/>
                <a:cs typeface="Times New Roman" panose="02020603050405020304" pitchFamily="18" charset="0"/>
              </a:rPr>
              <a:t>INFO 5082</a:t>
            </a:r>
          </a:p>
          <a:p>
            <a:pPr>
              <a:spcBef>
                <a:spcPts val="0"/>
              </a:spcBef>
            </a:pP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04D1D62-CFD6-D946-AAA1-A9E54335DC98}"/>
              </a:ext>
            </a:extLst>
          </p:cNvPr>
          <p:cNvPicPr>
            <a:picLocks noChangeAspect="1"/>
          </p:cNvPicPr>
          <p:nvPr/>
        </p:nvPicPr>
        <p:blipFill>
          <a:blip r:embed="rId3"/>
          <a:stretch>
            <a:fillRect/>
          </a:stretch>
        </p:blipFill>
        <p:spPr>
          <a:xfrm>
            <a:off x="4596453" y="772134"/>
            <a:ext cx="2999092" cy="2999092"/>
          </a:xfrm>
          <a:prstGeom prst="rect">
            <a:avLst/>
          </a:prstGeom>
        </p:spPr>
      </p:pic>
      <p:sp>
        <p:nvSpPr>
          <p:cNvPr id="3" name="Slide Number Placeholder 2">
            <a:extLst>
              <a:ext uri="{FF2B5EF4-FFF2-40B4-BE49-F238E27FC236}">
                <a16:creationId xmlns:a16="http://schemas.microsoft.com/office/drawing/2014/main" id="{A7150409-2749-4E4A-AEA0-DAA2D0507C4D}"/>
              </a:ext>
            </a:extLst>
          </p:cNvPr>
          <p:cNvSpPr>
            <a:spLocks noGrp="1"/>
          </p:cNvSpPr>
          <p:nvPr>
            <p:ph type="sldNum" sz="quarter" idx="12"/>
          </p:nvPr>
        </p:nvSpPr>
        <p:spPr/>
        <p:txBody>
          <a:bodyPr/>
          <a:lstStyle/>
          <a:p>
            <a:fld id="{F860F34E-4A79-A240-AEA8-3E29BB228B1B}" type="slidenum">
              <a:rPr lang="en-US" smtClean="0"/>
              <a:t>1</a:t>
            </a:fld>
            <a:endParaRPr lang="en-US"/>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C1924-F13F-C9E5-09C3-0C2491D2F752}"/>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6D2A9CA-3875-CB49-F691-8257A44EDC80}"/>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98E7D98B-F49B-E05C-8BAB-4B2ED27C4A85}"/>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8905705A-4E70-D47E-8936-10D4AB566CDF}"/>
              </a:ext>
            </a:extLst>
          </p:cNvPr>
          <p:cNvSpPr>
            <a:spLocks noGrp="1"/>
          </p:cNvSpPr>
          <p:nvPr>
            <p:ph type="title"/>
          </p:nvPr>
        </p:nvSpPr>
        <p:spPr>
          <a:xfrm>
            <a:off x="801790" y="365125"/>
            <a:ext cx="4802598"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Exploratory Data Analysis</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11AFE54-B350-714B-CE7E-56374E89549F}"/>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10</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BD43BF8A-2378-3DAD-55A2-25155D523544}"/>
              </a:ext>
            </a:extLst>
          </p:cNvPr>
          <p:cNvSpPr>
            <a:spLocks noGrp="1" noChangeArrowheads="1"/>
          </p:cNvSpPr>
          <p:nvPr>
            <p:ph idx="1"/>
          </p:nvPr>
        </p:nvSpPr>
        <p:spPr bwMode="auto">
          <a:xfrm>
            <a:off x="573088" y="1289953"/>
            <a:ext cx="3782602"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Conducted EDA across 73,182 ICU stays to understand clinical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Random Forest Feature Importance highlighted lactate, blood pressure, and creatinine as top mortality predictors.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Boxplots revealed clear distribution shifts between survivors and non-survivors for key vitals &amp; lab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Correlation heatmap showed moderate relations between labs (lactate, glucose, creatinine) and mortality.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ICU-level mortality analysis identified high-risk units such as Neuro SICU &amp; MICU/SICU.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EDA insights guided feature engineering and model selection for downstream prediction tasks.</a:t>
            </a:r>
          </a:p>
        </p:txBody>
      </p:sp>
      <p:pic>
        <p:nvPicPr>
          <p:cNvPr id="6" name="Picture 5">
            <a:extLst>
              <a:ext uri="{FF2B5EF4-FFF2-40B4-BE49-F238E27FC236}">
                <a16:creationId xmlns:a16="http://schemas.microsoft.com/office/drawing/2014/main" id="{0DA0B5EB-1052-5509-2CEB-E2FFF1B07C51}"/>
              </a:ext>
            </a:extLst>
          </p:cNvPr>
          <p:cNvPicPr>
            <a:picLocks noChangeAspect="1"/>
          </p:cNvPicPr>
          <p:nvPr/>
        </p:nvPicPr>
        <p:blipFill>
          <a:blip r:embed="rId4"/>
          <a:stretch>
            <a:fillRect/>
          </a:stretch>
        </p:blipFill>
        <p:spPr>
          <a:xfrm>
            <a:off x="7390767" y="3637935"/>
            <a:ext cx="4801233" cy="2507686"/>
          </a:xfrm>
          <a:prstGeom prst="rect">
            <a:avLst/>
          </a:prstGeom>
        </p:spPr>
      </p:pic>
      <p:pic>
        <p:nvPicPr>
          <p:cNvPr id="10" name="Picture 9">
            <a:extLst>
              <a:ext uri="{FF2B5EF4-FFF2-40B4-BE49-F238E27FC236}">
                <a16:creationId xmlns:a16="http://schemas.microsoft.com/office/drawing/2014/main" id="{62C08934-9148-774D-8CA3-09DA34D55A08}"/>
              </a:ext>
            </a:extLst>
          </p:cNvPr>
          <p:cNvPicPr>
            <a:picLocks noChangeAspect="1"/>
          </p:cNvPicPr>
          <p:nvPr/>
        </p:nvPicPr>
        <p:blipFill>
          <a:blip r:embed="rId5"/>
          <a:stretch>
            <a:fillRect/>
          </a:stretch>
        </p:blipFill>
        <p:spPr>
          <a:xfrm>
            <a:off x="4109884" y="3637935"/>
            <a:ext cx="3339995" cy="3002430"/>
          </a:xfrm>
          <a:prstGeom prst="rect">
            <a:avLst/>
          </a:prstGeom>
        </p:spPr>
      </p:pic>
      <p:pic>
        <p:nvPicPr>
          <p:cNvPr id="13" name="Picture 12">
            <a:extLst>
              <a:ext uri="{FF2B5EF4-FFF2-40B4-BE49-F238E27FC236}">
                <a16:creationId xmlns:a16="http://schemas.microsoft.com/office/drawing/2014/main" id="{A34C1D40-246A-C412-93A4-B932247E3A3D}"/>
              </a:ext>
            </a:extLst>
          </p:cNvPr>
          <p:cNvPicPr>
            <a:picLocks noChangeAspect="1"/>
          </p:cNvPicPr>
          <p:nvPr/>
        </p:nvPicPr>
        <p:blipFill>
          <a:blip r:embed="rId6"/>
          <a:stretch>
            <a:fillRect/>
          </a:stretch>
        </p:blipFill>
        <p:spPr>
          <a:xfrm>
            <a:off x="8740878" y="245806"/>
            <a:ext cx="3372464" cy="2974259"/>
          </a:xfrm>
          <a:prstGeom prst="rect">
            <a:avLst/>
          </a:prstGeom>
        </p:spPr>
      </p:pic>
      <p:pic>
        <p:nvPicPr>
          <p:cNvPr id="15" name="Picture 14">
            <a:extLst>
              <a:ext uri="{FF2B5EF4-FFF2-40B4-BE49-F238E27FC236}">
                <a16:creationId xmlns:a16="http://schemas.microsoft.com/office/drawing/2014/main" id="{0440C55D-D3A6-9CBE-B756-8C48C4DE6390}"/>
              </a:ext>
            </a:extLst>
          </p:cNvPr>
          <p:cNvPicPr>
            <a:picLocks noChangeAspect="1"/>
          </p:cNvPicPr>
          <p:nvPr/>
        </p:nvPicPr>
        <p:blipFill>
          <a:blip r:embed="rId7"/>
          <a:stretch>
            <a:fillRect/>
          </a:stretch>
        </p:blipFill>
        <p:spPr>
          <a:xfrm>
            <a:off x="4444181" y="1028343"/>
            <a:ext cx="4446441" cy="2397960"/>
          </a:xfrm>
          <a:prstGeom prst="rect">
            <a:avLst/>
          </a:prstGeom>
        </p:spPr>
      </p:pic>
    </p:spTree>
    <p:extLst>
      <p:ext uri="{BB962C8B-B14F-4D97-AF65-F5344CB8AC3E}">
        <p14:creationId xmlns:p14="http://schemas.microsoft.com/office/powerpoint/2010/main" val="345914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13E38-3DA2-7C82-5696-076134EDA11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F3A3BF3-1F1E-C748-8B0F-EC463A38DD56}"/>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4CAD394A-6324-8D0C-F6D7-35037425CE7F}"/>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7D008D49-3A85-C3FC-B3C1-C22D2C23BB9A}"/>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Graph Construction using </a:t>
            </a:r>
            <a:r>
              <a:rPr lang="en-US" sz="3200" b="1" dirty="0" err="1">
                <a:solidFill>
                  <a:srgbClr val="079418"/>
                </a:solidFill>
                <a:latin typeface="Times New Roman" panose="02020603050405020304" pitchFamily="18" charset="0"/>
                <a:cs typeface="Times New Roman" panose="02020603050405020304" pitchFamily="18" charset="0"/>
              </a:rPr>
              <a:t>NetworkX</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1C69DD-6514-9CFB-3675-40632A10FDE8}"/>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11</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BC31C80A-D135-93BC-44CF-D44A9D7E94AA}"/>
              </a:ext>
            </a:extLst>
          </p:cNvPr>
          <p:cNvSpPr>
            <a:spLocks noGrp="1" noChangeArrowheads="1"/>
          </p:cNvSpPr>
          <p:nvPr>
            <p:ph idx="1"/>
          </p:nvPr>
        </p:nvSpPr>
        <p:spPr bwMode="auto">
          <a:xfrm>
            <a:off x="573089" y="1289953"/>
            <a:ext cx="4923143"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Started from the cleaned master ICU cohort (≈73k stays, 61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Built a heterogeneous patient graph in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NetworkX</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Nodes: patients, diagnoses, drugs, procedures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node_type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attribute).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diag</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_* :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has_diagnosis</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 drug_* :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received_drug</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 proc_* :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underwent_procedure</a:t>
            </a:r>
            <a:endPar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a robust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safe_parse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function to convert stringified lists (ICD codes, drugs, procedures) into Python lists without breaking on messy 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graph size: 69,065 nodes and ~1.5M edges, capturing rich treatment interactions.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Saved the graph as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mimic_patient_graph.gpickle</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then exported nodes.csv and edges.csv to load the same structure into Neo4j for graph querying and visualization.</a:t>
            </a:r>
          </a:p>
        </p:txBody>
      </p:sp>
      <p:pic>
        <p:nvPicPr>
          <p:cNvPr id="6" name="Picture 5">
            <a:extLst>
              <a:ext uri="{FF2B5EF4-FFF2-40B4-BE49-F238E27FC236}">
                <a16:creationId xmlns:a16="http://schemas.microsoft.com/office/drawing/2014/main" id="{F7840A2C-6424-9E4A-8352-A63A41B1EAD2}"/>
              </a:ext>
            </a:extLst>
          </p:cNvPr>
          <p:cNvPicPr>
            <a:picLocks noChangeAspect="1"/>
          </p:cNvPicPr>
          <p:nvPr/>
        </p:nvPicPr>
        <p:blipFill>
          <a:blip r:embed="rId4"/>
          <a:stretch>
            <a:fillRect/>
          </a:stretch>
        </p:blipFill>
        <p:spPr>
          <a:xfrm>
            <a:off x="6587613" y="1146846"/>
            <a:ext cx="4830220" cy="2481257"/>
          </a:xfrm>
          <a:prstGeom prst="rect">
            <a:avLst/>
          </a:prstGeom>
        </p:spPr>
      </p:pic>
      <p:pic>
        <p:nvPicPr>
          <p:cNvPr id="10" name="Picture 9">
            <a:extLst>
              <a:ext uri="{FF2B5EF4-FFF2-40B4-BE49-F238E27FC236}">
                <a16:creationId xmlns:a16="http://schemas.microsoft.com/office/drawing/2014/main" id="{649D3D54-8104-5DFD-A8C7-1B145C55DBFE}"/>
              </a:ext>
            </a:extLst>
          </p:cNvPr>
          <p:cNvPicPr>
            <a:picLocks noChangeAspect="1"/>
          </p:cNvPicPr>
          <p:nvPr/>
        </p:nvPicPr>
        <p:blipFill>
          <a:blip r:embed="rId5"/>
          <a:stretch>
            <a:fillRect/>
          </a:stretch>
        </p:blipFill>
        <p:spPr>
          <a:xfrm>
            <a:off x="6553542" y="3802538"/>
            <a:ext cx="4923143" cy="2401617"/>
          </a:xfrm>
          <a:prstGeom prst="rect">
            <a:avLst/>
          </a:prstGeom>
        </p:spPr>
      </p:pic>
    </p:spTree>
    <p:extLst>
      <p:ext uri="{BB962C8B-B14F-4D97-AF65-F5344CB8AC3E}">
        <p14:creationId xmlns:p14="http://schemas.microsoft.com/office/powerpoint/2010/main" val="347643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DC935-B86C-69B7-3B79-F0D5C9406F8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2D4A846E-0778-F450-61A5-627BB717DE28}"/>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FBA2A885-E279-2FE5-A8D2-61F2CC7278CD}"/>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6E3A7596-E159-CC45-E527-050C78A0B06B}"/>
              </a:ext>
            </a:extLst>
          </p:cNvPr>
          <p:cNvSpPr>
            <a:spLocks noGrp="1"/>
          </p:cNvSpPr>
          <p:nvPr>
            <p:ph type="title"/>
          </p:nvPr>
        </p:nvSpPr>
        <p:spPr>
          <a:xfrm>
            <a:off x="801790" y="365125"/>
            <a:ext cx="7014856"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Graph Storage &amp; Querying with Neo4j</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FC76A85-D58D-DC8F-7380-8C0FA51588DD}"/>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12</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6B539246-BFDD-9687-639A-081B146086F6}"/>
              </a:ext>
            </a:extLst>
          </p:cNvPr>
          <p:cNvSpPr>
            <a:spLocks noGrp="1" noChangeArrowheads="1"/>
          </p:cNvSpPr>
          <p:nvPr>
            <p:ph idx="1"/>
          </p:nvPr>
        </p:nvSpPr>
        <p:spPr bwMode="auto">
          <a:xfrm>
            <a:off x="573089" y="1289952"/>
            <a:ext cx="5014911"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Exported the heterogeneous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NetworkX</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graph (patients, diagnoses, drugs, procedures) to nodes.csv and edges.csv and imported into Neo4j using LOAD CSV … IN TRANSACTIONS for safe batch loading.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Resolved memory errors by tuning Neo4j config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dbms.memory.transaction.total.max</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8GB) and adding an index on Entity(id) for faster lookups.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Successfully stored a large clinical graph in Neo4j with ≈ 69,065 nodes and 1,503,243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py2neo + Cypher from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Jupyter</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to:</a:t>
            </a:r>
          </a:p>
          <a:p>
            <a:pPr marL="457200" lvl="1" indent="0" eaLnBrk="0" fontAlgn="base" hangingPunct="0">
              <a:lnSpc>
                <a:spcPct val="100000"/>
              </a:lnSpc>
              <a:spcBef>
                <a:spcPct val="0"/>
              </a:spcBef>
              <a:spcAft>
                <a:spcPct val="0"/>
              </a:spcAft>
              <a:buFontTx/>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clear and reload the database,</a:t>
            </a:r>
          </a:p>
          <a:p>
            <a:pPr marL="457200" lvl="1" indent="0" eaLnBrk="0" fontAlgn="base" hangingPunct="0">
              <a:lnSpc>
                <a:spcPct val="100000"/>
              </a:lnSpc>
              <a:spcBef>
                <a:spcPct val="0"/>
              </a:spcBef>
              <a:spcAft>
                <a:spcPct val="0"/>
              </a:spcAft>
              <a:buFontTx/>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count relationship types (e.g., RELATED_TO),</a:t>
            </a:r>
          </a:p>
          <a:p>
            <a:pPr marL="457200" lvl="1" indent="0" eaLnBrk="0" fontAlgn="base" hangingPunct="0">
              <a:lnSpc>
                <a:spcPct val="100000"/>
              </a:lnSpc>
              <a:spcBef>
                <a:spcPct val="0"/>
              </a:spcBef>
              <a:spcAft>
                <a:spcPct val="0"/>
              </a:spcAft>
              <a:buFontTx/>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extract sample patient subgraphs, and</a:t>
            </a:r>
          </a:p>
          <a:p>
            <a:pPr marL="457200" lvl="1" indent="0" eaLnBrk="0" fontAlgn="base" hangingPunct="0">
              <a:lnSpc>
                <a:spcPct val="100000"/>
              </a:lnSpc>
              <a:spcBef>
                <a:spcPct val="0"/>
              </a:spcBef>
              <a:spcAft>
                <a:spcPct val="0"/>
              </a:spcAft>
              <a:buFontTx/>
              <a:buChar char="•"/>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compute shortest paths between patients.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Neo4j now acts as the persistent graph backend for </a:t>
            </a:r>
            <a:r>
              <a:rPr kumimoji="0" lang="en-US" altLang="en-US" sz="16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AltRAG</a:t>
            </a:r>
            <a:r>
              <a:rPr kumimoji="0" lang="en-US" altLang="en-US" sz="16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enabling graph queries to support retrieval and alternative treatment path exploration.</a:t>
            </a:r>
          </a:p>
        </p:txBody>
      </p:sp>
      <p:pic>
        <p:nvPicPr>
          <p:cNvPr id="6" name="Picture 5">
            <a:extLst>
              <a:ext uri="{FF2B5EF4-FFF2-40B4-BE49-F238E27FC236}">
                <a16:creationId xmlns:a16="http://schemas.microsoft.com/office/drawing/2014/main" id="{1FEF700F-C3FF-68E3-A74D-70D2294E4448}"/>
              </a:ext>
            </a:extLst>
          </p:cNvPr>
          <p:cNvPicPr>
            <a:picLocks noChangeAspect="1"/>
          </p:cNvPicPr>
          <p:nvPr/>
        </p:nvPicPr>
        <p:blipFill>
          <a:blip r:embed="rId4"/>
          <a:stretch>
            <a:fillRect/>
          </a:stretch>
        </p:blipFill>
        <p:spPr>
          <a:xfrm>
            <a:off x="6174199" y="950780"/>
            <a:ext cx="5014911" cy="2227676"/>
          </a:xfrm>
          <a:prstGeom prst="rect">
            <a:avLst/>
          </a:prstGeom>
        </p:spPr>
      </p:pic>
      <p:pic>
        <p:nvPicPr>
          <p:cNvPr id="10" name="Picture 9">
            <a:extLst>
              <a:ext uri="{FF2B5EF4-FFF2-40B4-BE49-F238E27FC236}">
                <a16:creationId xmlns:a16="http://schemas.microsoft.com/office/drawing/2014/main" id="{75E61627-8AB2-4577-5DC5-1DC52B1B297C}"/>
              </a:ext>
            </a:extLst>
          </p:cNvPr>
          <p:cNvPicPr>
            <a:picLocks noChangeAspect="1"/>
          </p:cNvPicPr>
          <p:nvPr/>
        </p:nvPicPr>
        <p:blipFill>
          <a:blip r:embed="rId5"/>
          <a:stretch>
            <a:fillRect/>
          </a:stretch>
        </p:blipFill>
        <p:spPr>
          <a:xfrm>
            <a:off x="5595374" y="3178456"/>
            <a:ext cx="6646605" cy="3045364"/>
          </a:xfrm>
          <a:prstGeom prst="rect">
            <a:avLst/>
          </a:prstGeom>
        </p:spPr>
      </p:pic>
    </p:spTree>
    <p:extLst>
      <p:ext uri="{BB962C8B-B14F-4D97-AF65-F5344CB8AC3E}">
        <p14:creationId xmlns:p14="http://schemas.microsoft.com/office/powerpoint/2010/main" val="368408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7BE73-5786-7C4A-F1F5-BB4E722618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B9BC72-06F1-D486-67D3-4A60CD2D4876}"/>
              </a:ext>
            </a:extLst>
          </p:cNvPr>
          <p:cNvSpPr>
            <a:spLocks noGrp="1"/>
          </p:cNvSpPr>
          <p:nvPr>
            <p:ph idx="1"/>
          </p:nvPr>
        </p:nvSpPr>
        <p:spPr>
          <a:xfrm>
            <a:off x="573190" y="993058"/>
            <a:ext cx="4559249" cy="5023691"/>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We retrieve clinically similar “digital twin” patients using Sentence-BERT (SBERT) embeddings and FAISS vector search.</a:t>
            </a:r>
            <a:endParaRPr lang="en-US" sz="1400" i="0" dirty="0">
              <a:solidFill>
                <a:srgbClr val="333333"/>
              </a:solidFill>
              <a:effectLst/>
              <a:latin typeface="Times New Roman" panose="02020603050405020304" pitchFamily="18" charset="0"/>
              <a:cs typeface="Times New Roman" panose="02020603050405020304" pitchFamily="18" charset="0"/>
            </a:endParaRPr>
          </a:p>
          <a:p>
            <a:pPr marL="0" indent="0">
              <a:buNone/>
            </a:pPr>
            <a:r>
              <a:rPr lang="en-IN" sz="1400" b="1" dirty="0">
                <a:latin typeface="Times New Roman" panose="02020603050405020304" pitchFamily="18" charset="0"/>
                <a:cs typeface="Times New Roman" panose="02020603050405020304" pitchFamily="18" charset="0"/>
              </a:rPr>
              <a:t>Method</a:t>
            </a:r>
          </a:p>
          <a:p>
            <a:r>
              <a:rPr lang="en-IN" sz="1400" dirty="0">
                <a:latin typeface="Times New Roman" panose="02020603050405020304" pitchFamily="18" charset="0"/>
                <a:cs typeface="Times New Roman" panose="02020603050405020304" pitchFamily="18" charset="0"/>
              </a:rPr>
              <a:t>Combine diagnoses + drugs + procedures → clinical text</a:t>
            </a:r>
          </a:p>
          <a:p>
            <a:r>
              <a:rPr lang="en-IN" sz="1400" dirty="0">
                <a:latin typeface="Times New Roman" panose="02020603050405020304" pitchFamily="18" charset="0"/>
                <a:cs typeface="Times New Roman" panose="02020603050405020304" pitchFamily="18" charset="0"/>
              </a:rPr>
              <a:t>Generate patient embeddings using SBERT (384-dim)</a:t>
            </a:r>
          </a:p>
          <a:p>
            <a:r>
              <a:rPr lang="en-IN" sz="1400" dirty="0">
                <a:latin typeface="Times New Roman" panose="02020603050405020304" pitchFamily="18" charset="0"/>
                <a:cs typeface="Times New Roman" panose="02020603050405020304" pitchFamily="18" charset="0"/>
              </a:rPr>
              <a:t>Build a FAISS index for fast similarity search (73K patients)</a:t>
            </a:r>
          </a:p>
          <a:p>
            <a:r>
              <a:rPr lang="en-IN" sz="1400" dirty="0">
                <a:latin typeface="Times New Roman" panose="02020603050405020304" pitchFamily="18" charset="0"/>
                <a:cs typeface="Times New Roman" panose="02020603050405020304" pitchFamily="18" charset="0"/>
              </a:rPr>
              <a:t>Validate results using N-gram Jaccard similarity (ICD-10 based)</a:t>
            </a:r>
          </a:p>
          <a:p>
            <a:r>
              <a:rPr lang="en-IN" sz="1400" dirty="0">
                <a:latin typeface="Times New Roman" panose="02020603050405020304" pitchFamily="18" charset="0"/>
                <a:cs typeface="Times New Roman" panose="02020603050405020304" pitchFamily="18" charset="0"/>
              </a:rPr>
              <a:t>Optional: </a:t>
            </a:r>
            <a:r>
              <a:rPr lang="en-IN" sz="1400" dirty="0" err="1">
                <a:latin typeface="Times New Roman" panose="02020603050405020304" pitchFamily="18" charset="0"/>
                <a:cs typeface="Times New Roman" panose="02020603050405020304" pitchFamily="18" charset="0"/>
              </a:rPr>
              <a:t>BioGPT</a:t>
            </a:r>
            <a:r>
              <a:rPr lang="en-IN" sz="1400" dirty="0">
                <a:latin typeface="Times New Roman" panose="02020603050405020304" pitchFamily="18" charset="0"/>
                <a:cs typeface="Times New Roman" panose="02020603050405020304" pitchFamily="18" charset="0"/>
              </a:rPr>
              <a:t> embeddings (1024-dim) for deeper clinical semantics</a:t>
            </a:r>
          </a:p>
          <a:p>
            <a:pPr marL="0" indent="0">
              <a:buNone/>
            </a:pPr>
            <a:r>
              <a:rPr lang="en-IN" sz="1400" b="1" dirty="0">
                <a:latin typeface="Times New Roman" panose="02020603050405020304" pitchFamily="18" charset="0"/>
                <a:cs typeface="Times New Roman" panose="02020603050405020304" pitchFamily="18" charset="0"/>
              </a:rPr>
              <a:t>Outcome</a:t>
            </a:r>
          </a:p>
          <a:p>
            <a:r>
              <a:rPr lang="en-IN" sz="1400" dirty="0">
                <a:latin typeface="Times New Roman" panose="02020603050405020304" pitchFamily="18" charset="0"/>
                <a:cs typeface="Times New Roman" panose="02020603050405020304" pitchFamily="18" charset="0"/>
              </a:rPr>
              <a:t>Retrieves Top-K clinically similar patients in milliseconds</a:t>
            </a:r>
          </a:p>
          <a:p>
            <a:r>
              <a:rPr lang="en-IN" sz="1400" dirty="0">
                <a:latin typeface="Times New Roman" panose="02020603050405020304" pitchFamily="18" charset="0"/>
                <a:cs typeface="Times New Roman" panose="02020603050405020304" pitchFamily="18" charset="0"/>
              </a:rPr>
              <a:t>Provides strong foundation for </a:t>
            </a:r>
            <a:r>
              <a:rPr lang="en-IN" sz="1400" dirty="0" err="1">
                <a:latin typeface="Times New Roman" panose="02020603050405020304" pitchFamily="18" charset="0"/>
                <a:cs typeface="Times New Roman" panose="02020603050405020304" pitchFamily="18" charset="0"/>
              </a:rPr>
              <a:t>AltRAG</a:t>
            </a:r>
            <a:r>
              <a:rPr lang="en-IN" sz="1400" dirty="0">
                <a:latin typeface="Times New Roman" panose="02020603050405020304" pitchFamily="18" charset="0"/>
                <a:cs typeface="Times New Roman" panose="02020603050405020304" pitchFamily="18" charset="0"/>
              </a:rPr>
              <a:t>+ treatment recommendations</a:t>
            </a:r>
          </a:p>
          <a:p>
            <a:r>
              <a:rPr lang="en-IN" sz="1400" dirty="0">
                <a:latin typeface="Times New Roman" panose="02020603050405020304" pitchFamily="18" charset="0"/>
                <a:cs typeface="Times New Roman" panose="02020603050405020304" pitchFamily="18" charset="0"/>
              </a:rPr>
              <a:t>Digital Twin retrieval validated through diagnosis-overlap metrics</a:t>
            </a: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US" sz="1400" i="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DB496D6-E384-C24A-3063-A7B21CDE609E}"/>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CFDF026D-866B-6FF6-CED6-EC59A7E84241}"/>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D24580EF-A675-CA79-7172-540ACDDB2684}"/>
              </a:ext>
            </a:extLst>
          </p:cNvPr>
          <p:cNvSpPr>
            <a:spLocks noGrp="1"/>
          </p:cNvSpPr>
          <p:nvPr>
            <p:ph type="title"/>
          </p:nvPr>
        </p:nvSpPr>
        <p:spPr>
          <a:xfrm>
            <a:off x="801789" y="365125"/>
            <a:ext cx="8715837" cy="862827"/>
          </a:xfrm>
        </p:spPr>
        <p:txBody>
          <a:bodyPr>
            <a:noAutofit/>
          </a:bodyPr>
          <a:lstStyle/>
          <a:p>
            <a:r>
              <a:rPr lang="en-US" sz="3200" b="1" dirty="0">
                <a:solidFill>
                  <a:srgbClr val="079418"/>
                </a:solidFill>
                <a:latin typeface="Times New Roman" panose="02020603050405020304" pitchFamily="18" charset="0"/>
                <a:cs typeface="Times New Roman" panose="02020603050405020304" pitchFamily="18" charset="0"/>
              </a:rPr>
              <a:t>SBERT + FAISS for Patient Similarity Retrieval</a:t>
            </a:r>
            <a:br>
              <a:rPr lang="en-IN" sz="3200" b="1"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9E4CD21-4B63-825C-8831-D4DDB075EC19}"/>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13</a:t>
            </a:fld>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62C4CAC-F70B-5C37-71E8-A0BA0E0F93A4}"/>
              </a:ext>
            </a:extLst>
          </p:cNvPr>
          <p:cNvPicPr>
            <a:picLocks noChangeAspect="1"/>
          </p:cNvPicPr>
          <p:nvPr/>
        </p:nvPicPr>
        <p:blipFill>
          <a:blip r:embed="rId4"/>
          <a:stretch>
            <a:fillRect/>
          </a:stretch>
        </p:blipFill>
        <p:spPr>
          <a:xfrm>
            <a:off x="5132439" y="890112"/>
            <a:ext cx="3475021" cy="2149026"/>
          </a:xfrm>
          <a:prstGeom prst="rect">
            <a:avLst/>
          </a:prstGeom>
        </p:spPr>
      </p:pic>
      <p:pic>
        <p:nvPicPr>
          <p:cNvPr id="8" name="Picture 7">
            <a:extLst>
              <a:ext uri="{FF2B5EF4-FFF2-40B4-BE49-F238E27FC236}">
                <a16:creationId xmlns:a16="http://schemas.microsoft.com/office/drawing/2014/main" id="{98AD213B-8316-7BA6-8F0F-8E5075E616D4}"/>
              </a:ext>
            </a:extLst>
          </p:cNvPr>
          <p:cNvPicPr>
            <a:picLocks noChangeAspect="1"/>
          </p:cNvPicPr>
          <p:nvPr/>
        </p:nvPicPr>
        <p:blipFill>
          <a:blip r:embed="rId5"/>
          <a:stretch>
            <a:fillRect/>
          </a:stretch>
        </p:blipFill>
        <p:spPr>
          <a:xfrm>
            <a:off x="8676825" y="3173414"/>
            <a:ext cx="3294259" cy="416665"/>
          </a:xfrm>
          <a:prstGeom prst="rect">
            <a:avLst/>
          </a:prstGeom>
        </p:spPr>
      </p:pic>
      <p:pic>
        <p:nvPicPr>
          <p:cNvPr id="12" name="Picture 11">
            <a:extLst>
              <a:ext uri="{FF2B5EF4-FFF2-40B4-BE49-F238E27FC236}">
                <a16:creationId xmlns:a16="http://schemas.microsoft.com/office/drawing/2014/main" id="{0961E765-C3C2-AB37-8B2B-8B157D7B9907}"/>
              </a:ext>
            </a:extLst>
          </p:cNvPr>
          <p:cNvPicPr>
            <a:picLocks noChangeAspect="1"/>
          </p:cNvPicPr>
          <p:nvPr/>
        </p:nvPicPr>
        <p:blipFill>
          <a:blip r:embed="rId6"/>
          <a:stretch>
            <a:fillRect/>
          </a:stretch>
        </p:blipFill>
        <p:spPr>
          <a:xfrm>
            <a:off x="5298260" y="3612912"/>
            <a:ext cx="4219366" cy="2743438"/>
          </a:xfrm>
          <a:prstGeom prst="rect">
            <a:avLst/>
          </a:prstGeom>
        </p:spPr>
      </p:pic>
      <p:pic>
        <p:nvPicPr>
          <p:cNvPr id="14" name="Picture 13">
            <a:extLst>
              <a:ext uri="{FF2B5EF4-FFF2-40B4-BE49-F238E27FC236}">
                <a16:creationId xmlns:a16="http://schemas.microsoft.com/office/drawing/2014/main" id="{B4BE56E5-D682-8B24-714B-5916F19FCC11}"/>
              </a:ext>
            </a:extLst>
          </p:cNvPr>
          <p:cNvPicPr>
            <a:picLocks noChangeAspect="1"/>
          </p:cNvPicPr>
          <p:nvPr/>
        </p:nvPicPr>
        <p:blipFill>
          <a:blip r:embed="rId7"/>
          <a:stretch>
            <a:fillRect/>
          </a:stretch>
        </p:blipFill>
        <p:spPr>
          <a:xfrm>
            <a:off x="8676825" y="1459116"/>
            <a:ext cx="3368332" cy="1348857"/>
          </a:xfrm>
          <a:prstGeom prst="rect">
            <a:avLst/>
          </a:prstGeom>
        </p:spPr>
      </p:pic>
      <p:pic>
        <p:nvPicPr>
          <p:cNvPr id="16" name="Picture 15">
            <a:extLst>
              <a:ext uri="{FF2B5EF4-FFF2-40B4-BE49-F238E27FC236}">
                <a16:creationId xmlns:a16="http://schemas.microsoft.com/office/drawing/2014/main" id="{25151FC1-84E5-285E-7867-241399087667}"/>
              </a:ext>
            </a:extLst>
          </p:cNvPr>
          <p:cNvPicPr>
            <a:picLocks noChangeAspect="1"/>
          </p:cNvPicPr>
          <p:nvPr/>
        </p:nvPicPr>
        <p:blipFill>
          <a:blip r:embed="rId8"/>
          <a:stretch>
            <a:fillRect/>
          </a:stretch>
        </p:blipFill>
        <p:spPr>
          <a:xfrm>
            <a:off x="5298260" y="3176938"/>
            <a:ext cx="3087094" cy="305842"/>
          </a:xfrm>
          <a:prstGeom prst="rect">
            <a:avLst/>
          </a:prstGeom>
        </p:spPr>
      </p:pic>
    </p:spTree>
    <p:extLst>
      <p:ext uri="{BB962C8B-B14F-4D97-AF65-F5344CB8AC3E}">
        <p14:creationId xmlns:p14="http://schemas.microsoft.com/office/powerpoint/2010/main" val="2914462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A21B9-779B-D2DB-4BCC-3FBCFBD5AB8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880399-0B0C-EFC0-4602-627641BB0B83}"/>
              </a:ext>
            </a:extLst>
          </p:cNvPr>
          <p:cNvSpPr>
            <a:spLocks noGrp="1"/>
          </p:cNvSpPr>
          <p:nvPr>
            <p:ph idx="1"/>
          </p:nvPr>
        </p:nvSpPr>
        <p:spPr>
          <a:xfrm>
            <a:off x="573190" y="1227952"/>
            <a:ext cx="7449934" cy="4897545"/>
          </a:xfrm>
        </p:spPr>
        <p:txBody>
          <a:bodyPr>
            <a:noAutofit/>
          </a:bodyPr>
          <a:lstStyle/>
          <a:p>
            <a:pPr marL="0" indent="0">
              <a:buNone/>
            </a:pPr>
            <a:r>
              <a:rPr lang="en-US" sz="1100" b="1" dirty="0">
                <a:latin typeface="Times New Roman" panose="02020603050405020304" pitchFamily="18" charset="0"/>
                <a:cs typeface="Times New Roman" panose="02020603050405020304" pitchFamily="18" charset="0"/>
              </a:rPr>
              <a:t>Why Causal Modeling?</a:t>
            </a:r>
          </a:p>
          <a:p>
            <a:r>
              <a:rPr lang="en-US" sz="1100" dirty="0">
                <a:latin typeface="Times New Roman" panose="02020603050405020304" pitchFamily="18" charset="0"/>
                <a:cs typeface="Times New Roman" panose="02020603050405020304" pitchFamily="18" charset="0"/>
              </a:rPr>
              <a:t>To understand how different treatment intensities affect mortality, we move beyond correlations and use </a:t>
            </a:r>
            <a:r>
              <a:rPr lang="en-US" sz="1100" b="1" dirty="0">
                <a:latin typeface="Times New Roman" panose="02020603050405020304" pitchFamily="18" charset="0"/>
                <a:cs typeface="Times New Roman" panose="02020603050405020304" pitchFamily="18" charset="0"/>
              </a:rPr>
              <a:t>causal inference</a:t>
            </a:r>
            <a:r>
              <a:rPr lang="en-US" sz="1100" dirty="0">
                <a:latin typeface="Times New Roman" panose="02020603050405020304" pitchFamily="18" charset="0"/>
                <a:cs typeface="Times New Roman" panose="02020603050405020304" pitchFamily="18" charset="0"/>
              </a:rPr>
              <a:t>.</a:t>
            </a:r>
            <a:br>
              <a:rPr lang="en-US" sz="1100" dirty="0">
                <a:latin typeface="Times New Roman" panose="02020603050405020304" pitchFamily="18" charset="0"/>
                <a:cs typeface="Times New Roman" panose="02020603050405020304" pitchFamily="18" charset="0"/>
              </a:rPr>
            </a:br>
            <a:r>
              <a:rPr lang="en-US" sz="1100" dirty="0">
                <a:latin typeface="Times New Roman" panose="02020603050405020304" pitchFamily="18" charset="0"/>
                <a:cs typeface="Times New Roman" panose="02020603050405020304" pitchFamily="18" charset="0"/>
              </a:rPr>
              <a:t>Our goal is to simulate:</a:t>
            </a:r>
            <a:br>
              <a:rPr lang="en-US" sz="1100"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“What would happen to a patient if they received Low vs High treatment intensity?”</a:t>
            </a:r>
          </a:p>
          <a:p>
            <a:pPr marL="0" indent="0">
              <a:buNone/>
            </a:pPr>
            <a:r>
              <a:rPr lang="en-IN" sz="1100" b="1" dirty="0">
                <a:latin typeface="Times New Roman" panose="02020603050405020304" pitchFamily="18" charset="0"/>
                <a:cs typeface="Times New Roman" panose="02020603050405020304" pitchFamily="18" charset="0"/>
              </a:rPr>
              <a:t>Methods Used</a:t>
            </a:r>
          </a:p>
          <a:p>
            <a:r>
              <a:rPr lang="en-IN" sz="1100" dirty="0">
                <a:latin typeface="Times New Roman" panose="02020603050405020304" pitchFamily="18" charset="0"/>
                <a:cs typeface="Times New Roman" panose="02020603050405020304" pitchFamily="18" charset="0"/>
              </a:rPr>
              <a:t>Inverse Probability of Treatment Weighting (IPTW) for balancing covariates</a:t>
            </a:r>
          </a:p>
          <a:p>
            <a:r>
              <a:rPr lang="en-IN" sz="1100" dirty="0">
                <a:latin typeface="Times New Roman" panose="02020603050405020304" pitchFamily="18" charset="0"/>
                <a:cs typeface="Times New Roman" panose="02020603050405020304" pitchFamily="18" charset="0"/>
              </a:rPr>
              <a:t>Propensity score estimation using logistic regression</a:t>
            </a:r>
          </a:p>
          <a:p>
            <a:r>
              <a:rPr lang="en-IN" sz="1100" dirty="0">
                <a:latin typeface="Times New Roman" panose="02020603050405020304" pitchFamily="18" charset="0"/>
                <a:cs typeface="Times New Roman" panose="02020603050405020304" pitchFamily="18" charset="0"/>
              </a:rPr>
              <a:t>Covariate balance check via Standardized Mean Difference (SMD)</a:t>
            </a:r>
          </a:p>
          <a:p>
            <a:r>
              <a:rPr lang="en-IN" sz="1100" dirty="0">
                <a:latin typeface="Times New Roman" panose="02020603050405020304" pitchFamily="18" charset="0"/>
                <a:cs typeface="Times New Roman" panose="02020603050405020304" pitchFamily="18" charset="0"/>
              </a:rPr>
              <a:t>IPTW-weighted Kaplan–Meier Survival Curves</a:t>
            </a:r>
          </a:p>
          <a:p>
            <a:r>
              <a:rPr lang="en-IN" sz="1100" dirty="0">
                <a:latin typeface="Times New Roman" panose="02020603050405020304" pitchFamily="18" charset="0"/>
                <a:cs typeface="Times New Roman" panose="02020603050405020304" pitchFamily="18" charset="0"/>
              </a:rPr>
              <a:t>Cox Proportional Hazards Model for causal effect</a:t>
            </a:r>
          </a:p>
          <a:p>
            <a:r>
              <a:rPr lang="en-IN" sz="1100" b="1" dirty="0">
                <a:latin typeface="Times New Roman" panose="02020603050405020304" pitchFamily="18" charset="0"/>
                <a:cs typeface="Times New Roman" panose="02020603050405020304" pitchFamily="18" charset="0"/>
              </a:rPr>
              <a:t>Counterfactual simulation:</a:t>
            </a:r>
            <a:br>
              <a:rPr lang="en-IN" sz="1100" dirty="0">
                <a:latin typeface="Times New Roman" panose="02020603050405020304" pitchFamily="18" charset="0"/>
                <a:cs typeface="Times New Roman" panose="02020603050405020304" pitchFamily="18" charset="0"/>
              </a:rPr>
            </a:br>
            <a:r>
              <a:rPr lang="en-IN" sz="1100" dirty="0">
                <a:latin typeface="Times New Roman" panose="02020603050405020304" pitchFamily="18" charset="0"/>
                <a:cs typeface="Times New Roman" panose="02020603050405020304" pitchFamily="18" charset="0"/>
              </a:rPr>
              <a:t>Predict survival trajectory if treatment intensity were switched</a:t>
            </a:r>
          </a:p>
          <a:p>
            <a:pPr marL="0" indent="0">
              <a:buNone/>
            </a:pPr>
            <a:r>
              <a:rPr lang="en-US" sz="1100" b="1" dirty="0">
                <a:latin typeface="Times New Roman" panose="02020603050405020304" pitchFamily="18" charset="0"/>
                <a:cs typeface="Times New Roman" panose="02020603050405020304" pitchFamily="18" charset="0"/>
              </a:rPr>
              <a:t>Key Findings</a:t>
            </a:r>
          </a:p>
          <a:p>
            <a:r>
              <a:rPr lang="en-US" sz="1100" dirty="0">
                <a:latin typeface="Times New Roman" panose="02020603050405020304" pitchFamily="18" charset="0"/>
                <a:cs typeface="Times New Roman" panose="02020603050405020304" pitchFamily="18" charset="0"/>
              </a:rPr>
              <a:t>IPTW </a:t>
            </a:r>
            <a:r>
              <a:rPr lang="en-US" sz="1100" b="1" dirty="0">
                <a:latin typeface="Times New Roman" panose="02020603050405020304" pitchFamily="18" charset="0"/>
                <a:cs typeface="Times New Roman" panose="02020603050405020304" pitchFamily="18" charset="0"/>
              </a:rPr>
              <a:t>successfully balanced covariates</a:t>
            </a:r>
            <a:r>
              <a:rPr lang="en-US" sz="1100" dirty="0">
                <a:latin typeface="Times New Roman" panose="02020603050405020304" pitchFamily="18" charset="0"/>
                <a:cs typeface="Times New Roman" panose="02020603050405020304" pitchFamily="18" charset="0"/>
              </a:rPr>
              <a:t> (SMD ↓ from &gt;0.25 → &lt;0.02).</a:t>
            </a:r>
          </a:p>
          <a:p>
            <a:r>
              <a:rPr lang="en-US" sz="1100" dirty="0">
                <a:latin typeface="Times New Roman" panose="02020603050405020304" pitchFamily="18" charset="0"/>
                <a:cs typeface="Times New Roman" panose="02020603050405020304" pitchFamily="18" charset="0"/>
              </a:rPr>
              <a:t>High treatment intensity patients showed </a:t>
            </a:r>
            <a:r>
              <a:rPr lang="en-US" sz="1100" b="1" dirty="0">
                <a:latin typeface="Times New Roman" panose="02020603050405020304" pitchFamily="18" charset="0"/>
                <a:cs typeface="Times New Roman" panose="02020603050405020304" pitchFamily="18" charset="0"/>
              </a:rPr>
              <a:t>better survival probability</a:t>
            </a:r>
            <a:r>
              <a:rPr lang="en-US" sz="1100" dirty="0">
                <a:latin typeface="Times New Roman" panose="02020603050405020304" pitchFamily="18" charset="0"/>
                <a:cs typeface="Times New Roman" panose="02020603050405020304" pitchFamily="18" charset="0"/>
              </a:rPr>
              <a:t>.</a:t>
            </a:r>
          </a:p>
          <a:p>
            <a:r>
              <a:rPr lang="en-US" sz="1100" dirty="0">
                <a:latin typeface="Times New Roman" panose="02020603050405020304" pitchFamily="18" charset="0"/>
                <a:cs typeface="Times New Roman" panose="02020603050405020304" pitchFamily="18" charset="0"/>
              </a:rPr>
              <a:t>Cox model:</a:t>
            </a:r>
          </a:p>
          <a:p>
            <a:pPr lvl="1"/>
            <a:r>
              <a:rPr lang="en-US" sz="1100" b="1" dirty="0">
                <a:latin typeface="Times New Roman" panose="02020603050405020304" pitchFamily="18" charset="0"/>
                <a:cs typeface="Times New Roman" panose="02020603050405020304" pitchFamily="18" charset="0"/>
              </a:rPr>
              <a:t>Hazard Ratio ≈ 0.53</a:t>
            </a:r>
            <a:endParaRPr lang="en-US" sz="1100" dirty="0">
              <a:latin typeface="Times New Roman" panose="02020603050405020304" pitchFamily="18" charset="0"/>
              <a:cs typeface="Times New Roman" panose="02020603050405020304" pitchFamily="18" charset="0"/>
            </a:endParaRPr>
          </a:p>
          <a:p>
            <a:pPr lvl="1"/>
            <a:r>
              <a:rPr lang="en-US" sz="1100" dirty="0">
                <a:latin typeface="Times New Roman" panose="02020603050405020304" pitchFamily="18" charset="0"/>
                <a:cs typeface="Times New Roman" panose="02020603050405020304" pitchFamily="18" charset="0"/>
              </a:rPr>
              <a:t>Interpretation: High treatment reduces mortality risk by ~47%.</a:t>
            </a:r>
          </a:p>
          <a:p>
            <a:r>
              <a:rPr lang="en-US" sz="1100" dirty="0">
                <a:latin typeface="Times New Roman" panose="02020603050405020304" pitchFamily="18" charset="0"/>
                <a:cs typeface="Times New Roman" panose="02020603050405020304" pitchFamily="18" charset="0"/>
              </a:rPr>
              <a:t>Confirms:</a:t>
            </a:r>
            <a:br>
              <a:rPr lang="en-US" sz="1100" dirty="0">
                <a:latin typeface="Times New Roman" panose="02020603050405020304" pitchFamily="18" charset="0"/>
                <a:cs typeface="Times New Roman" panose="02020603050405020304" pitchFamily="18" charset="0"/>
              </a:rPr>
            </a:br>
            <a:r>
              <a:rPr lang="en-US" sz="1100" b="1" dirty="0">
                <a:latin typeface="Times New Roman" panose="02020603050405020304" pitchFamily="18" charset="0"/>
                <a:cs typeface="Times New Roman" panose="02020603050405020304" pitchFamily="18" charset="0"/>
              </a:rPr>
              <a:t>Treatment intensity has a real causal impact on survival.</a:t>
            </a:r>
            <a:endParaRPr lang="en-US"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89F45D9C-F2F7-F3BB-F1AD-FF40926C7D2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EE509F13-A3F9-63A9-8179-22432A1A8D02}"/>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0D6F8758-543E-BBBC-95CC-21DC1A8E2A9E}"/>
              </a:ext>
            </a:extLst>
          </p:cNvPr>
          <p:cNvSpPr>
            <a:spLocks noGrp="1"/>
          </p:cNvSpPr>
          <p:nvPr>
            <p:ph type="title"/>
          </p:nvPr>
        </p:nvSpPr>
        <p:spPr>
          <a:xfrm>
            <a:off x="801789" y="365125"/>
            <a:ext cx="10677965" cy="754769"/>
          </a:xfrm>
        </p:spPr>
        <p:txBody>
          <a:bodyPr>
            <a:noAutofit/>
          </a:bodyPr>
          <a:lstStyle/>
          <a:p>
            <a:r>
              <a:rPr lang="en-US" sz="3200" b="1" dirty="0">
                <a:solidFill>
                  <a:srgbClr val="079418"/>
                </a:solidFill>
                <a:latin typeface="Times New Roman" panose="02020603050405020304" pitchFamily="18" charset="0"/>
                <a:cs typeface="Times New Roman" panose="02020603050405020304" pitchFamily="18" charset="0"/>
              </a:rPr>
              <a:t>Causal Modelling &amp; Counterfactual Simulation (IPTW + Survival Analysis)</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EA7D623-E511-3455-FC80-26044AB5A0A1}"/>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14</a:t>
            </a:fld>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D03DA6C-85AC-5ABD-CBB3-2945BA18C499}"/>
              </a:ext>
            </a:extLst>
          </p:cNvPr>
          <p:cNvPicPr>
            <a:picLocks noChangeAspect="1"/>
          </p:cNvPicPr>
          <p:nvPr/>
        </p:nvPicPr>
        <p:blipFill>
          <a:blip r:embed="rId4"/>
          <a:stretch>
            <a:fillRect/>
          </a:stretch>
        </p:blipFill>
        <p:spPr>
          <a:xfrm>
            <a:off x="5955773" y="1841423"/>
            <a:ext cx="2654827" cy="1245906"/>
          </a:xfrm>
          <a:prstGeom prst="rect">
            <a:avLst/>
          </a:prstGeom>
        </p:spPr>
      </p:pic>
      <p:pic>
        <p:nvPicPr>
          <p:cNvPr id="8" name="Picture 7">
            <a:extLst>
              <a:ext uri="{FF2B5EF4-FFF2-40B4-BE49-F238E27FC236}">
                <a16:creationId xmlns:a16="http://schemas.microsoft.com/office/drawing/2014/main" id="{027FB0D3-42D4-2CE5-21DA-33B14631A77D}"/>
              </a:ext>
            </a:extLst>
          </p:cNvPr>
          <p:cNvPicPr>
            <a:picLocks noChangeAspect="1"/>
          </p:cNvPicPr>
          <p:nvPr/>
        </p:nvPicPr>
        <p:blipFill>
          <a:blip r:embed="rId5"/>
          <a:stretch>
            <a:fillRect/>
          </a:stretch>
        </p:blipFill>
        <p:spPr>
          <a:xfrm>
            <a:off x="4805681" y="3086022"/>
            <a:ext cx="4074159" cy="898934"/>
          </a:xfrm>
          <a:prstGeom prst="rect">
            <a:avLst/>
          </a:prstGeom>
        </p:spPr>
      </p:pic>
      <p:pic>
        <p:nvPicPr>
          <p:cNvPr id="12" name="Picture 11">
            <a:extLst>
              <a:ext uri="{FF2B5EF4-FFF2-40B4-BE49-F238E27FC236}">
                <a16:creationId xmlns:a16="http://schemas.microsoft.com/office/drawing/2014/main" id="{48D112B6-3658-316A-8C22-3D2899AEAAEC}"/>
              </a:ext>
            </a:extLst>
          </p:cNvPr>
          <p:cNvPicPr>
            <a:picLocks noChangeAspect="1"/>
          </p:cNvPicPr>
          <p:nvPr/>
        </p:nvPicPr>
        <p:blipFill>
          <a:blip r:embed="rId6"/>
          <a:stretch>
            <a:fillRect/>
          </a:stretch>
        </p:blipFill>
        <p:spPr>
          <a:xfrm>
            <a:off x="4921036" y="4011908"/>
            <a:ext cx="3748990" cy="2371394"/>
          </a:xfrm>
          <a:prstGeom prst="rect">
            <a:avLst/>
          </a:prstGeom>
        </p:spPr>
      </p:pic>
      <p:pic>
        <p:nvPicPr>
          <p:cNvPr id="14" name="Picture 13">
            <a:extLst>
              <a:ext uri="{FF2B5EF4-FFF2-40B4-BE49-F238E27FC236}">
                <a16:creationId xmlns:a16="http://schemas.microsoft.com/office/drawing/2014/main" id="{41BBF1AE-4B7B-CC4A-589D-2FA1F03B8FDF}"/>
              </a:ext>
            </a:extLst>
          </p:cNvPr>
          <p:cNvPicPr>
            <a:picLocks noChangeAspect="1"/>
          </p:cNvPicPr>
          <p:nvPr/>
        </p:nvPicPr>
        <p:blipFill>
          <a:blip r:embed="rId7"/>
          <a:stretch>
            <a:fillRect/>
          </a:stretch>
        </p:blipFill>
        <p:spPr>
          <a:xfrm>
            <a:off x="8808721" y="1146845"/>
            <a:ext cx="3383280" cy="4897545"/>
          </a:xfrm>
          <a:prstGeom prst="rect">
            <a:avLst/>
          </a:prstGeom>
        </p:spPr>
      </p:pic>
    </p:spTree>
    <p:extLst>
      <p:ext uri="{BB962C8B-B14F-4D97-AF65-F5344CB8AC3E}">
        <p14:creationId xmlns:p14="http://schemas.microsoft.com/office/powerpoint/2010/main" val="183830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9BC3-8702-0CF1-CADB-A9706176A6B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2A6DEC-D943-CFDA-6FB6-07173FC7CEAE}"/>
              </a:ext>
            </a:extLst>
          </p:cNvPr>
          <p:cNvSpPr>
            <a:spLocks noGrp="1"/>
          </p:cNvSpPr>
          <p:nvPr>
            <p:ph idx="1"/>
          </p:nvPr>
        </p:nvSpPr>
        <p:spPr>
          <a:xfrm>
            <a:off x="573189" y="1227952"/>
            <a:ext cx="10677965" cy="4402095"/>
          </a:xfrm>
        </p:spPr>
        <p:txBody>
          <a:bodyPr>
            <a:noAutofit/>
          </a:bodyPr>
          <a:lstStyle/>
          <a:p>
            <a:pPr marL="0" indent="0">
              <a:buNone/>
            </a:pPr>
            <a:r>
              <a:rPr lang="en-US" sz="1400" b="1" dirty="0">
                <a:latin typeface="Times New Roman" panose="02020603050405020304" pitchFamily="18" charset="0"/>
                <a:cs typeface="Times New Roman" panose="02020603050405020304" pitchFamily="18" charset="0"/>
              </a:rPr>
              <a:t>Objective</a:t>
            </a:r>
          </a:p>
          <a:p>
            <a:r>
              <a:rPr lang="en-US" sz="1400" dirty="0">
                <a:latin typeface="Times New Roman" panose="02020603050405020304" pitchFamily="18" charset="0"/>
                <a:cs typeface="Times New Roman" panose="02020603050405020304" pitchFamily="18" charset="0"/>
              </a:rPr>
              <a:t>To build baseline mortality prediction models using structured EHR features and evaluate predictive performance before integrating retrieval-based reasoning.</a:t>
            </a:r>
          </a:p>
          <a:p>
            <a:pPr marL="0" indent="0">
              <a:buNone/>
            </a:pPr>
            <a:r>
              <a:rPr lang="en-IN" sz="1400" b="1" dirty="0">
                <a:latin typeface="Times New Roman" panose="02020603050405020304" pitchFamily="18" charset="0"/>
                <a:cs typeface="Times New Roman" panose="02020603050405020304" pitchFamily="18" charset="0"/>
              </a:rPr>
              <a:t>Methods</a:t>
            </a:r>
          </a:p>
          <a:p>
            <a:r>
              <a:rPr lang="en-IN" sz="1400" dirty="0">
                <a:latin typeface="Times New Roman" panose="02020603050405020304" pitchFamily="18" charset="0"/>
                <a:cs typeface="Times New Roman" panose="02020603050405020304" pitchFamily="18" charset="0"/>
              </a:rPr>
              <a:t>Selected 11 physiologic, lab, and severity-related features.</a:t>
            </a:r>
          </a:p>
          <a:p>
            <a:r>
              <a:rPr lang="en-IN" sz="1400" dirty="0">
                <a:latin typeface="Times New Roman" panose="02020603050405020304" pitchFamily="18" charset="0"/>
                <a:cs typeface="Times New Roman" panose="02020603050405020304" pitchFamily="18" charset="0"/>
              </a:rPr>
              <a:t>Standardized features using </a:t>
            </a:r>
            <a:r>
              <a:rPr lang="en-IN" sz="1400" b="1" dirty="0" err="1">
                <a:latin typeface="Times New Roman" panose="02020603050405020304" pitchFamily="18" charset="0"/>
                <a:cs typeface="Times New Roman" panose="02020603050405020304" pitchFamily="18" charset="0"/>
              </a:rPr>
              <a:t>StandardScaler</a:t>
            </a:r>
            <a:r>
              <a:rPr lang="en-IN" sz="1400" dirty="0">
                <a:latin typeface="Times New Roman" panose="02020603050405020304" pitchFamily="18" charset="0"/>
                <a:cs typeface="Times New Roman" panose="02020603050405020304" pitchFamily="18" charset="0"/>
              </a:rPr>
              <a:t>.</a:t>
            </a:r>
          </a:p>
          <a:p>
            <a:r>
              <a:rPr lang="en-IN" sz="1400" dirty="0">
                <a:latin typeface="Times New Roman" panose="02020603050405020304" pitchFamily="18" charset="0"/>
                <a:cs typeface="Times New Roman" panose="02020603050405020304" pitchFamily="18" charset="0"/>
              </a:rPr>
              <a:t>Trained two baseline models:</a:t>
            </a:r>
          </a:p>
          <a:p>
            <a:pPr lvl="1"/>
            <a:r>
              <a:rPr lang="en-IN" sz="1400" b="1" dirty="0">
                <a:latin typeface="Times New Roman" panose="02020603050405020304" pitchFamily="18" charset="0"/>
                <a:cs typeface="Times New Roman" panose="02020603050405020304" pitchFamily="18" charset="0"/>
              </a:rPr>
              <a:t>Logistic Regression (LR)</a:t>
            </a:r>
            <a:r>
              <a:rPr lang="en-IN" sz="1400" dirty="0">
                <a:latin typeface="Times New Roman" panose="02020603050405020304" pitchFamily="18" charset="0"/>
                <a:cs typeface="Times New Roman" panose="02020603050405020304" pitchFamily="18" charset="0"/>
              </a:rPr>
              <a:t> – interpretable linear baseline.</a:t>
            </a:r>
          </a:p>
          <a:p>
            <a:pPr lvl="1"/>
            <a:r>
              <a:rPr lang="en-IN" sz="1400" b="1" dirty="0" err="1">
                <a:latin typeface="Times New Roman" panose="02020603050405020304" pitchFamily="18" charset="0"/>
                <a:cs typeface="Times New Roman" panose="02020603050405020304" pitchFamily="18" charset="0"/>
              </a:rPr>
              <a:t>XGBoost</a:t>
            </a:r>
            <a:r>
              <a:rPr lang="en-IN" sz="1400" dirty="0">
                <a:latin typeface="Times New Roman" panose="02020603050405020304" pitchFamily="18" charset="0"/>
                <a:cs typeface="Times New Roman" panose="02020603050405020304" pitchFamily="18" charset="0"/>
              </a:rPr>
              <a:t> – gradient boosting ensemble with tuned hyperparameters.</a:t>
            </a:r>
          </a:p>
          <a:p>
            <a:pPr marL="0" indent="0">
              <a:buNone/>
            </a:pPr>
            <a:r>
              <a:rPr lang="en-US" sz="1400" b="1" dirty="0">
                <a:latin typeface="Times New Roman" panose="02020603050405020304" pitchFamily="18" charset="0"/>
                <a:cs typeface="Times New Roman" panose="02020603050405020304" pitchFamily="18" charset="0"/>
              </a:rPr>
              <a:t> Key Results</a:t>
            </a:r>
          </a:p>
          <a:p>
            <a:r>
              <a:rPr lang="en-US" sz="1400" dirty="0">
                <a:latin typeface="Times New Roman" panose="02020603050405020304" pitchFamily="18" charset="0"/>
                <a:cs typeface="Times New Roman" panose="02020603050405020304" pitchFamily="18" charset="0"/>
              </a:rPr>
              <a:t>LR AUC: 0.827</a:t>
            </a:r>
          </a:p>
          <a:p>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AUC: 0.887</a:t>
            </a:r>
          </a:p>
          <a:p>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exhibited stronger precision and F1-score for the mortality class.</a:t>
            </a:r>
          </a:p>
          <a:p>
            <a:r>
              <a:rPr lang="en-US" sz="1400" dirty="0">
                <a:latin typeface="Times New Roman" panose="02020603050405020304" pitchFamily="18" charset="0"/>
                <a:cs typeface="Times New Roman" panose="02020603050405020304" pitchFamily="18" charset="0"/>
              </a:rPr>
              <a:t>Confusion matrices showed LR underperformed on minority death cases, while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handled class imbalance better.</a:t>
            </a:r>
            <a:r>
              <a:rPr lang="en-US" sz="1400" b="1" dirty="0">
                <a:latin typeface="Times New Roman" panose="02020603050405020304" pitchFamily="18" charset="0"/>
                <a:cs typeface="Times New Roman" panose="02020603050405020304" pitchFamily="18" charset="0"/>
              </a:rPr>
              <a:t> </a:t>
            </a:r>
          </a:p>
          <a:p>
            <a:pPr marL="0" indent="0">
              <a:buNone/>
            </a:pPr>
            <a:r>
              <a:rPr lang="en-US" sz="1400" b="1" dirty="0">
                <a:latin typeface="Times New Roman" panose="02020603050405020304" pitchFamily="18" charset="0"/>
                <a:cs typeface="Times New Roman" panose="02020603050405020304" pitchFamily="18" charset="0"/>
              </a:rPr>
              <a:t>Take-away</a:t>
            </a:r>
          </a:p>
          <a:p>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is used as the baseline comparator for </a:t>
            </a:r>
            <a:r>
              <a:rPr lang="en-US" sz="1400" dirty="0" err="1">
                <a:latin typeface="Times New Roman" panose="02020603050405020304" pitchFamily="18" charset="0"/>
                <a:cs typeface="Times New Roman" panose="02020603050405020304" pitchFamily="18" charset="0"/>
              </a:rPr>
              <a:t>AltRAG</a:t>
            </a:r>
            <a:r>
              <a:rPr lang="en-US" sz="1400" dirty="0">
                <a:latin typeface="Times New Roman" panose="02020603050405020304" pitchFamily="18" charset="0"/>
                <a:cs typeface="Times New Roman" panose="02020603050405020304" pitchFamily="18" charset="0"/>
              </a:rPr>
              <a:t>+ due to stronger discrimination and robustness.</a:t>
            </a:r>
          </a:p>
          <a:p>
            <a:endParaRPr lang="en-US" sz="1400" dirty="0">
              <a:latin typeface="Times New Roman" panose="02020603050405020304" pitchFamily="18" charset="0"/>
              <a:cs typeface="Times New Roman" panose="02020603050405020304" pitchFamily="18" charset="0"/>
            </a:endParaRPr>
          </a:p>
          <a:p>
            <a:pPr lvl="1"/>
            <a:endParaRPr lang="en-IN"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lvl="1"/>
            <a:endParaRPr lang="en-IN" sz="1400" dirty="0">
              <a:latin typeface="Times New Roman" panose="02020603050405020304" pitchFamily="18" charset="0"/>
              <a:cs typeface="Times New Roman" panose="02020603050405020304" pitchFamily="18" charset="0"/>
            </a:endParaRPr>
          </a:p>
          <a:p>
            <a:pPr lvl="1"/>
            <a:endParaRPr lang="en-IN" sz="1400" dirty="0">
              <a:latin typeface="Times New Roman" panose="02020603050405020304" pitchFamily="18" charset="0"/>
              <a:cs typeface="Times New Roman" panose="02020603050405020304" pitchFamily="18" charset="0"/>
            </a:endParaRPr>
          </a:p>
          <a:p>
            <a:pPr marL="457200" lvl="1"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US" sz="1400" i="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6624F62-4D49-255C-CFC2-E7D837A69283}"/>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EE5825E2-7477-3CA2-B87B-E8C3721B1530}"/>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BAFF5F58-2A1C-71A4-1B3B-C88F38882DD2}"/>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Machine Learning Models (Logistic Regression &amp; </a:t>
            </a:r>
            <a:r>
              <a:rPr lang="en-US" sz="3200" b="1" dirty="0" err="1">
                <a:solidFill>
                  <a:srgbClr val="079418"/>
                </a:solidFill>
                <a:latin typeface="Times New Roman" panose="02020603050405020304" pitchFamily="18" charset="0"/>
                <a:cs typeface="Times New Roman" panose="02020603050405020304" pitchFamily="18" charset="0"/>
              </a:rPr>
              <a:t>XGBoost</a:t>
            </a:r>
            <a:r>
              <a:rPr lang="en-US" sz="3200" b="1" dirty="0">
                <a:solidFill>
                  <a:srgbClr val="079418"/>
                </a:solidFill>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923F393-E351-F82D-B8ED-33793C975D53}"/>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15</a:t>
            </a:fld>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B159823-9E5F-4FAF-0FE4-5048CA4A802D}"/>
              </a:ext>
            </a:extLst>
          </p:cNvPr>
          <p:cNvPicPr>
            <a:picLocks noChangeAspect="1"/>
          </p:cNvPicPr>
          <p:nvPr/>
        </p:nvPicPr>
        <p:blipFill>
          <a:blip r:embed="rId4"/>
          <a:stretch>
            <a:fillRect/>
          </a:stretch>
        </p:blipFill>
        <p:spPr>
          <a:xfrm>
            <a:off x="6606160" y="2038762"/>
            <a:ext cx="3109229" cy="1836579"/>
          </a:xfrm>
          <a:prstGeom prst="rect">
            <a:avLst/>
          </a:prstGeom>
        </p:spPr>
      </p:pic>
      <p:pic>
        <p:nvPicPr>
          <p:cNvPr id="8" name="Picture 7">
            <a:extLst>
              <a:ext uri="{FF2B5EF4-FFF2-40B4-BE49-F238E27FC236}">
                <a16:creationId xmlns:a16="http://schemas.microsoft.com/office/drawing/2014/main" id="{728F276D-AB40-767C-AC86-898183DAF40D}"/>
              </a:ext>
            </a:extLst>
          </p:cNvPr>
          <p:cNvPicPr>
            <a:picLocks noChangeAspect="1"/>
          </p:cNvPicPr>
          <p:nvPr/>
        </p:nvPicPr>
        <p:blipFill>
          <a:blip r:embed="rId5"/>
          <a:stretch>
            <a:fillRect/>
          </a:stretch>
        </p:blipFill>
        <p:spPr>
          <a:xfrm>
            <a:off x="9100122" y="3398364"/>
            <a:ext cx="2766300" cy="1729890"/>
          </a:xfrm>
          <a:prstGeom prst="rect">
            <a:avLst/>
          </a:prstGeom>
        </p:spPr>
      </p:pic>
    </p:spTree>
    <p:extLst>
      <p:ext uri="{BB962C8B-B14F-4D97-AF65-F5344CB8AC3E}">
        <p14:creationId xmlns:p14="http://schemas.microsoft.com/office/powerpoint/2010/main" val="3891861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65005-4A44-9C8B-E43C-7F0103F1FDAD}"/>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A8F60-E926-E9DF-87A0-E617EE8A35E5}"/>
              </a:ext>
            </a:extLst>
          </p:cNvPr>
          <p:cNvSpPr>
            <a:spLocks noGrp="1"/>
          </p:cNvSpPr>
          <p:nvPr>
            <p:ph idx="1"/>
          </p:nvPr>
        </p:nvSpPr>
        <p:spPr>
          <a:xfrm>
            <a:off x="573189" y="1032388"/>
            <a:ext cx="6515869" cy="4847302"/>
          </a:xfrm>
        </p:spPr>
        <p:txBody>
          <a:bodyPr>
            <a:noAutofit/>
          </a:bodyPr>
          <a:lstStyle/>
          <a:p>
            <a:pPr marL="0" indent="0">
              <a:buNone/>
            </a:pPr>
            <a:r>
              <a:rPr lang="en-US" sz="1100" b="1" dirty="0">
                <a:latin typeface="Times New Roman" panose="02020603050405020304" pitchFamily="18" charset="0"/>
                <a:cs typeface="Times New Roman" panose="02020603050405020304" pitchFamily="18" charset="0"/>
              </a:rPr>
              <a:t>Objective</a:t>
            </a:r>
          </a:p>
          <a:p>
            <a:r>
              <a:rPr lang="en-US" sz="1100" dirty="0">
                <a:latin typeface="Times New Roman" panose="02020603050405020304" pitchFamily="18" charset="0"/>
                <a:cs typeface="Times New Roman" panose="02020603050405020304" pitchFamily="18" charset="0"/>
              </a:rPr>
              <a:t>Model dynamic ICU trajectories using vitals/labs and predict mortality risk.</a:t>
            </a:r>
            <a:endParaRPr lang="en-IN" sz="1100" dirty="0">
              <a:latin typeface="Times New Roman" panose="02020603050405020304" pitchFamily="18" charset="0"/>
              <a:cs typeface="Times New Roman" panose="02020603050405020304" pitchFamily="18" charset="0"/>
            </a:endParaRPr>
          </a:p>
          <a:p>
            <a:pPr marL="0" indent="0">
              <a:buNone/>
            </a:pPr>
            <a:r>
              <a:rPr lang="en-IN" sz="1100" b="1" dirty="0">
                <a:latin typeface="Times New Roman" panose="02020603050405020304" pitchFamily="18" charset="0"/>
                <a:cs typeface="Times New Roman" panose="02020603050405020304" pitchFamily="18" charset="0"/>
              </a:rPr>
              <a:t>Method</a:t>
            </a:r>
          </a:p>
          <a:p>
            <a:pPr marL="0" lvl="0" indent="0" eaLnBrk="0" fontAlgn="base" hangingPunct="0">
              <a:lnSpc>
                <a:spcPct val="100000"/>
              </a:lnSpc>
              <a:spcBef>
                <a:spcPct val="0"/>
              </a:spcBef>
              <a:spcAft>
                <a:spcPct val="0"/>
              </a:spcAft>
              <a:buFontTx/>
              <a:buChar char="•"/>
            </a:pPr>
            <a:r>
              <a:rPr lang="en-IN" sz="1100" dirty="0">
                <a:latin typeface="Times New Roman" panose="02020603050405020304" pitchFamily="18" charset="0"/>
                <a:cs typeface="Times New Roman" panose="02020603050405020304" pitchFamily="18" charset="0"/>
              </a:rPr>
              <a:t>Trained for 5 epochs with validation monitoring.</a:t>
            </a:r>
            <a:r>
              <a:rPr lang="en-US" altLang="en-US" sz="1100" dirty="0">
                <a:latin typeface="Times New Roman" panose="02020603050405020304" pitchFamily="18" charset="0"/>
                <a:cs typeface="Times New Roman" panose="02020603050405020304" pitchFamily="18" charset="0"/>
              </a:rPr>
              <a:t> Temporal features: HR, BP, Resp, Temp, Lactate, Creatinine, Glucose</a:t>
            </a:r>
          </a:p>
          <a:p>
            <a:pPr marL="0" lvl="0" indent="0" eaLnBrk="0" fontAlgn="base" hangingPunct="0">
              <a:lnSpc>
                <a:spcPct val="100000"/>
              </a:lnSpc>
              <a:spcBef>
                <a:spcPct val="0"/>
              </a:spcBef>
              <a:spcAft>
                <a:spcPct val="0"/>
              </a:spcAft>
              <a:buFontTx/>
              <a:buChar char="•"/>
            </a:pPr>
            <a:r>
              <a:rPr lang="en-US" altLang="en-US" sz="1100" dirty="0">
                <a:latin typeface="Times New Roman" panose="02020603050405020304" pitchFamily="18" charset="0"/>
                <a:cs typeface="Times New Roman" panose="02020603050405020304" pitchFamily="18" charset="0"/>
              </a:rPr>
              <a:t>10-step sequences per patient</a:t>
            </a:r>
          </a:p>
          <a:p>
            <a:pPr marL="0" lvl="0" indent="0" eaLnBrk="0" fontAlgn="base" hangingPunct="0">
              <a:lnSpc>
                <a:spcPct val="100000"/>
              </a:lnSpc>
              <a:spcBef>
                <a:spcPct val="0"/>
              </a:spcBef>
              <a:spcAft>
                <a:spcPct val="0"/>
              </a:spcAft>
              <a:buFontTx/>
              <a:buChar char="•"/>
            </a:pPr>
            <a:r>
              <a:rPr lang="en-US" altLang="en-US" sz="1100" dirty="0">
                <a:latin typeface="Times New Roman" panose="02020603050405020304" pitchFamily="18" charset="0"/>
                <a:cs typeface="Times New Roman" panose="02020603050405020304" pitchFamily="18" charset="0"/>
              </a:rPr>
              <a:t>LSTM(64) → Dropout(0.3) → Dense(32) → Dense(1, Sigmoid)</a:t>
            </a:r>
          </a:p>
          <a:p>
            <a:pPr marL="0" lvl="0" indent="0" eaLnBrk="0" fontAlgn="base" hangingPunct="0">
              <a:lnSpc>
                <a:spcPct val="100000"/>
              </a:lnSpc>
              <a:spcBef>
                <a:spcPct val="0"/>
              </a:spcBef>
              <a:spcAft>
                <a:spcPct val="0"/>
              </a:spcAft>
              <a:buFontTx/>
              <a:buChar char="•"/>
            </a:pPr>
            <a:r>
              <a:rPr lang="en-US" altLang="en-US" sz="1100" dirty="0">
                <a:latin typeface="Times New Roman" panose="02020603050405020304" pitchFamily="18" charset="0"/>
                <a:cs typeface="Times New Roman" panose="02020603050405020304" pitchFamily="18" charset="0"/>
              </a:rPr>
              <a:t>Trained for 5 epochs with validation monitoring</a:t>
            </a:r>
            <a:endParaRPr lang="en-IN" sz="1100" dirty="0">
              <a:latin typeface="Times New Roman" panose="02020603050405020304" pitchFamily="18" charset="0"/>
              <a:cs typeface="Times New Roman" panose="02020603050405020304" pitchFamily="18" charset="0"/>
            </a:endParaRPr>
          </a:p>
          <a:p>
            <a:pPr marL="0" indent="0">
              <a:buNone/>
            </a:pPr>
            <a:r>
              <a:rPr lang="en-US" sz="1100" b="1" dirty="0">
                <a:latin typeface="Times New Roman" panose="02020603050405020304" pitchFamily="18" charset="0"/>
                <a:cs typeface="Times New Roman" panose="02020603050405020304" pitchFamily="18" charset="0"/>
              </a:rPr>
              <a:t>Key Results</a:t>
            </a:r>
          </a:p>
          <a:p>
            <a:pPr marL="0" indent="0">
              <a:buNone/>
            </a:pPr>
            <a:r>
              <a:rPr lang="en-US" sz="1100" b="1" dirty="0">
                <a:latin typeface="Times New Roman" panose="02020603050405020304" pitchFamily="18" charset="0"/>
                <a:cs typeface="Times New Roman" panose="02020603050405020304" pitchFamily="18" charset="0"/>
              </a:rPr>
              <a:t>LSTM Performance</a:t>
            </a:r>
          </a:p>
          <a:p>
            <a:r>
              <a:rPr lang="en-US" sz="1100" dirty="0">
                <a:latin typeface="Times New Roman" panose="02020603050405020304" pitchFamily="18" charset="0"/>
                <a:cs typeface="Times New Roman" panose="02020603050405020304" pitchFamily="18" charset="0"/>
              </a:rPr>
              <a:t>LSTM Test Accuracy: 0.910</a:t>
            </a:r>
          </a:p>
          <a:p>
            <a:r>
              <a:rPr lang="en-US" sz="1100" dirty="0">
                <a:latin typeface="Times New Roman" panose="02020603050405020304" pitchFamily="18" charset="0"/>
                <a:cs typeface="Times New Roman" panose="02020603050405020304" pitchFamily="18" charset="0"/>
              </a:rPr>
              <a:t>Stable training &amp; smooth validation curves</a:t>
            </a:r>
          </a:p>
          <a:p>
            <a:r>
              <a:rPr lang="en-US" sz="1100" dirty="0">
                <a:latin typeface="Times New Roman" panose="02020603050405020304" pitchFamily="18" charset="0"/>
                <a:cs typeface="Times New Roman" panose="02020603050405020304" pitchFamily="18" charset="0"/>
              </a:rPr>
              <a:t>Produces continuous mortality probability trajectories</a:t>
            </a:r>
          </a:p>
          <a:p>
            <a:pPr marL="0" indent="0">
              <a:buNone/>
            </a:pPr>
            <a:r>
              <a:rPr lang="en-US" sz="1100" b="1" dirty="0">
                <a:latin typeface="Times New Roman" panose="02020603050405020304" pitchFamily="18" charset="0"/>
                <a:cs typeface="Times New Roman" panose="02020603050405020304" pitchFamily="18" charset="0"/>
              </a:rPr>
              <a:t>Fairness &amp; Diversity Metrics</a:t>
            </a:r>
          </a:p>
          <a:p>
            <a:r>
              <a:rPr lang="en-US" sz="1100" dirty="0">
                <a:latin typeface="Times New Roman" panose="02020603050405020304" pitchFamily="18" charset="0"/>
                <a:cs typeface="Times New Roman" panose="02020603050405020304" pitchFamily="18" charset="0"/>
              </a:rPr>
              <a:t>Pathway Diversity Index (PDI): 0.789</a:t>
            </a:r>
          </a:p>
          <a:p>
            <a:r>
              <a:rPr lang="en-US" sz="1100" dirty="0">
                <a:latin typeface="Times New Roman" panose="02020603050405020304" pitchFamily="18" charset="0"/>
                <a:cs typeface="Times New Roman" panose="02020603050405020304" pitchFamily="18" charset="0"/>
              </a:rPr>
              <a:t>Outcome Equivalence Rate (OER): 0.881</a:t>
            </a:r>
          </a:p>
          <a:p>
            <a:pPr marL="0" indent="0">
              <a:buNone/>
            </a:pPr>
            <a:r>
              <a:rPr lang="en-US" sz="1100" b="1" dirty="0">
                <a:latin typeface="Times New Roman" panose="02020603050405020304" pitchFamily="18" charset="0"/>
                <a:cs typeface="Times New Roman" panose="02020603050405020304" pitchFamily="18" charset="0"/>
              </a:rPr>
              <a:t>Take-away</a:t>
            </a:r>
          </a:p>
          <a:p>
            <a:pPr marL="0" indent="0">
              <a:buNone/>
            </a:pPr>
            <a:r>
              <a:rPr lang="en-US" altLang="en-US" sz="1100" dirty="0">
                <a:latin typeface="Times New Roman" panose="02020603050405020304" pitchFamily="18" charset="0"/>
                <a:cs typeface="Times New Roman" panose="02020603050405020304" pitchFamily="18" charset="0"/>
              </a:rPr>
              <a:t>1. LSTM adds temporal reasoning to </a:t>
            </a:r>
            <a:r>
              <a:rPr lang="en-US" altLang="en-US" sz="1100" dirty="0" err="1">
                <a:latin typeface="Times New Roman" panose="02020603050405020304" pitchFamily="18" charset="0"/>
                <a:cs typeface="Times New Roman" panose="02020603050405020304" pitchFamily="18" charset="0"/>
              </a:rPr>
              <a:t>AltRAG</a:t>
            </a:r>
            <a:r>
              <a:rPr lang="en-US" altLang="en-US" sz="1100" dirty="0">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None/>
            </a:pPr>
            <a:r>
              <a:rPr lang="en-US" altLang="en-US" sz="1100" dirty="0">
                <a:latin typeface="Times New Roman" panose="02020603050405020304" pitchFamily="18" charset="0"/>
                <a:cs typeface="Times New Roman" panose="02020603050405020304" pitchFamily="18" charset="0"/>
              </a:rPr>
              <a:t>2. System maintains strong predictive utility while improving</a:t>
            </a:r>
            <a:br>
              <a:rPr lang="en-US" altLang="en-US" sz="1100" dirty="0">
                <a:latin typeface="Times New Roman" panose="02020603050405020304" pitchFamily="18" charset="0"/>
                <a:cs typeface="Times New Roman" panose="02020603050405020304" pitchFamily="18" charset="0"/>
              </a:rPr>
            </a:br>
            <a:r>
              <a:rPr lang="en-US" altLang="en-US" sz="1100" dirty="0">
                <a:latin typeface="Times New Roman" panose="02020603050405020304" pitchFamily="18" charset="0"/>
                <a:cs typeface="Times New Roman" panose="02020603050405020304" pitchFamily="18" charset="0"/>
              </a:rPr>
              <a:t>diversity, explainability, and treatment-path alternatives.</a:t>
            </a:r>
          </a:p>
          <a:p>
            <a:endParaRPr lang="en-US" sz="1100" dirty="0">
              <a:latin typeface="Times New Roman" panose="02020603050405020304" pitchFamily="18" charset="0"/>
              <a:cs typeface="Times New Roman" panose="02020603050405020304" pitchFamily="18" charset="0"/>
            </a:endParaRPr>
          </a:p>
          <a:p>
            <a:endParaRPr lang="en-IN" sz="1100" dirty="0">
              <a:latin typeface="Times New Roman" panose="02020603050405020304" pitchFamily="18" charset="0"/>
              <a:cs typeface="Times New Roman" panose="02020603050405020304" pitchFamily="18" charset="0"/>
            </a:endParaRPr>
          </a:p>
          <a:p>
            <a:endParaRPr lang="en-US" sz="11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E26E16B2-CB66-B0AA-EC72-78613214F17D}"/>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736E198F-5252-2034-2783-49B3BBCAA140}"/>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2F16E678-D2E7-C400-60CC-21D89D36ACCE}"/>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LSTM</a:t>
            </a:r>
            <a:r>
              <a:rPr lang="en-IN" sz="3200" b="1" dirty="0">
                <a:solidFill>
                  <a:srgbClr val="079418"/>
                </a:solidFill>
                <a:latin typeface="Times New Roman" panose="02020603050405020304" pitchFamily="18" charset="0"/>
                <a:cs typeface="Times New Roman" panose="02020603050405020304" pitchFamily="18" charset="0"/>
              </a:rPr>
              <a:t> Modelling + Evaluation Results</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742E807-0C7D-0EE9-885C-8F6EE5920762}"/>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16</a:t>
            </a:fld>
            <a:endParaRPr lang="en-US">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14753E50-25A2-7028-28A7-BE5ADE38474F}"/>
              </a:ext>
            </a:extLst>
          </p:cNvPr>
          <p:cNvGraphicFramePr>
            <a:graphicFrameLocks noGrp="1"/>
          </p:cNvGraphicFramePr>
          <p:nvPr>
            <p:extLst>
              <p:ext uri="{D42A27DB-BD31-4B8C-83A1-F6EECF244321}">
                <p14:modId xmlns:p14="http://schemas.microsoft.com/office/powerpoint/2010/main" val="3259730631"/>
              </p:ext>
            </p:extLst>
          </p:nvPr>
        </p:nvGraphicFramePr>
        <p:xfrm>
          <a:off x="6312309" y="2871019"/>
          <a:ext cx="5476570" cy="1207776"/>
        </p:xfrm>
        <a:graphic>
          <a:graphicData uri="http://schemas.openxmlformats.org/drawingml/2006/table">
            <a:tbl>
              <a:tblPr/>
              <a:tblGrid>
                <a:gridCol w="1095314">
                  <a:extLst>
                    <a:ext uri="{9D8B030D-6E8A-4147-A177-3AD203B41FA5}">
                      <a16:colId xmlns:a16="http://schemas.microsoft.com/office/drawing/2014/main" val="2404757957"/>
                    </a:ext>
                  </a:extLst>
                </a:gridCol>
                <a:gridCol w="1095314">
                  <a:extLst>
                    <a:ext uri="{9D8B030D-6E8A-4147-A177-3AD203B41FA5}">
                      <a16:colId xmlns:a16="http://schemas.microsoft.com/office/drawing/2014/main" val="100541732"/>
                    </a:ext>
                  </a:extLst>
                </a:gridCol>
                <a:gridCol w="1095314">
                  <a:extLst>
                    <a:ext uri="{9D8B030D-6E8A-4147-A177-3AD203B41FA5}">
                      <a16:colId xmlns:a16="http://schemas.microsoft.com/office/drawing/2014/main" val="1077083571"/>
                    </a:ext>
                  </a:extLst>
                </a:gridCol>
                <a:gridCol w="1095314">
                  <a:extLst>
                    <a:ext uri="{9D8B030D-6E8A-4147-A177-3AD203B41FA5}">
                      <a16:colId xmlns:a16="http://schemas.microsoft.com/office/drawing/2014/main" val="477849307"/>
                    </a:ext>
                  </a:extLst>
                </a:gridCol>
                <a:gridCol w="1095314">
                  <a:extLst>
                    <a:ext uri="{9D8B030D-6E8A-4147-A177-3AD203B41FA5}">
                      <a16:colId xmlns:a16="http://schemas.microsoft.com/office/drawing/2014/main" val="1484313306"/>
                    </a:ext>
                  </a:extLst>
                </a:gridCol>
              </a:tblGrid>
              <a:tr h="266120">
                <a:tc>
                  <a:txBody>
                    <a:bodyPr/>
                    <a:lstStyle/>
                    <a:p>
                      <a:pPr>
                        <a:buNone/>
                      </a:pPr>
                      <a:r>
                        <a:rPr lang="en-IN" sz="1000"/>
                        <a:t>Model</a:t>
                      </a:r>
                    </a:p>
                  </a:txBody>
                  <a:tcPr anchor="ctr">
                    <a:lnL>
                      <a:noFill/>
                    </a:lnL>
                    <a:lnR>
                      <a:noFill/>
                    </a:lnR>
                    <a:lnT>
                      <a:noFill/>
                    </a:lnT>
                    <a:lnB>
                      <a:noFill/>
                    </a:lnB>
                    <a:noFill/>
                  </a:tcPr>
                </a:tc>
                <a:tc>
                  <a:txBody>
                    <a:bodyPr/>
                    <a:lstStyle/>
                    <a:p>
                      <a:pPr>
                        <a:buNone/>
                      </a:pPr>
                      <a:r>
                        <a:rPr lang="en-IN" sz="1000"/>
                        <a:t>AUC</a:t>
                      </a:r>
                    </a:p>
                  </a:txBody>
                  <a:tcPr anchor="ctr">
                    <a:lnL>
                      <a:noFill/>
                    </a:lnL>
                    <a:lnR>
                      <a:noFill/>
                    </a:lnR>
                    <a:lnT>
                      <a:noFill/>
                    </a:lnT>
                    <a:lnB>
                      <a:noFill/>
                    </a:lnB>
                    <a:noFill/>
                  </a:tcPr>
                </a:tc>
                <a:tc>
                  <a:txBody>
                    <a:bodyPr/>
                    <a:lstStyle/>
                    <a:p>
                      <a:pPr>
                        <a:buNone/>
                      </a:pPr>
                      <a:r>
                        <a:rPr lang="en-IN" sz="1000"/>
                        <a:t>F1</a:t>
                      </a:r>
                    </a:p>
                  </a:txBody>
                  <a:tcPr anchor="ctr">
                    <a:lnL>
                      <a:noFill/>
                    </a:lnL>
                    <a:lnR>
                      <a:noFill/>
                    </a:lnR>
                    <a:lnT>
                      <a:noFill/>
                    </a:lnT>
                    <a:lnB>
                      <a:noFill/>
                    </a:lnB>
                    <a:noFill/>
                  </a:tcPr>
                </a:tc>
                <a:tc>
                  <a:txBody>
                    <a:bodyPr/>
                    <a:lstStyle/>
                    <a:p>
                      <a:pPr>
                        <a:buNone/>
                      </a:pPr>
                      <a:r>
                        <a:rPr lang="en-IN" sz="1000"/>
                        <a:t>Precision</a:t>
                      </a:r>
                    </a:p>
                  </a:txBody>
                  <a:tcPr anchor="ctr">
                    <a:lnL>
                      <a:noFill/>
                    </a:lnL>
                    <a:lnR>
                      <a:noFill/>
                    </a:lnR>
                    <a:lnT>
                      <a:noFill/>
                    </a:lnT>
                    <a:lnB>
                      <a:noFill/>
                    </a:lnB>
                    <a:noFill/>
                  </a:tcPr>
                </a:tc>
                <a:tc>
                  <a:txBody>
                    <a:bodyPr/>
                    <a:lstStyle/>
                    <a:p>
                      <a:pPr>
                        <a:buNone/>
                      </a:pPr>
                      <a:r>
                        <a:rPr lang="en-IN" sz="1000"/>
                        <a:t>Recall</a:t>
                      </a:r>
                    </a:p>
                  </a:txBody>
                  <a:tcPr anchor="ctr">
                    <a:lnL>
                      <a:noFill/>
                    </a:lnL>
                    <a:lnR>
                      <a:noFill/>
                    </a:lnR>
                    <a:lnT>
                      <a:noFill/>
                    </a:lnT>
                    <a:lnB>
                      <a:noFill/>
                    </a:lnB>
                    <a:noFill/>
                  </a:tcPr>
                </a:tc>
                <a:extLst>
                  <a:ext uri="{0D108BD9-81ED-4DB2-BD59-A6C34878D82A}">
                    <a16:rowId xmlns:a16="http://schemas.microsoft.com/office/drawing/2014/main" val="2792120995"/>
                  </a:ext>
                </a:extLst>
              </a:tr>
              <a:tr h="470828">
                <a:tc>
                  <a:txBody>
                    <a:bodyPr/>
                    <a:lstStyle/>
                    <a:p>
                      <a:pPr>
                        <a:buNone/>
                      </a:pPr>
                      <a:r>
                        <a:rPr lang="en-IN" sz="1000" dirty="0"/>
                        <a:t>Baseline </a:t>
                      </a:r>
                      <a:r>
                        <a:rPr lang="en-IN" sz="1000" dirty="0" err="1"/>
                        <a:t>XGBoost</a:t>
                      </a:r>
                      <a:endParaRPr lang="en-IN" sz="1000" dirty="0"/>
                    </a:p>
                  </a:txBody>
                  <a:tcPr anchor="ctr">
                    <a:lnL>
                      <a:noFill/>
                    </a:lnL>
                    <a:lnR>
                      <a:noFill/>
                    </a:lnR>
                    <a:lnT>
                      <a:noFill/>
                    </a:lnT>
                    <a:lnB>
                      <a:noFill/>
                    </a:lnB>
                    <a:noFill/>
                  </a:tcPr>
                </a:tc>
                <a:tc>
                  <a:txBody>
                    <a:bodyPr/>
                    <a:lstStyle/>
                    <a:p>
                      <a:pPr>
                        <a:buNone/>
                      </a:pPr>
                      <a:r>
                        <a:rPr lang="en-IN" sz="1000" dirty="0"/>
                        <a:t>0.873</a:t>
                      </a:r>
                    </a:p>
                  </a:txBody>
                  <a:tcPr anchor="ctr">
                    <a:lnL>
                      <a:noFill/>
                    </a:lnL>
                    <a:lnR>
                      <a:noFill/>
                    </a:lnR>
                    <a:lnT>
                      <a:noFill/>
                    </a:lnT>
                    <a:lnB>
                      <a:noFill/>
                    </a:lnB>
                    <a:noFill/>
                  </a:tcPr>
                </a:tc>
                <a:tc>
                  <a:txBody>
                    <a:bodyPr/>
                    <a:lstStyle/>
                    <a:p>
                      <a:pPr>
                        <a:buNone/>
                      </a:pPr>
                      <a:r>
                        <a:rPr lang="en-IN" sz="1000"/>
                        <a:t>0.519</a:t>
                      </a:r>
                    </a:p>
                  </a:txBody>
                  <a:tcPr anchor="ctr">
                    <a:lnL>
                      <a:noFill/>
                    </a:lnL>
                    <a:lnR>
                      <a:noFill/>
                    </a:lnR>
                    <a:lnT>
                      <a:noFill/>
                    </a:lnT>
                    <a:lnB>
                      <a:noFill/>
                    </a:lnB>
                    <a:noFill/>
                  </a:tcPr>
                </a:tc>
                <a:tc>
                  <a:txBody>
                    <a:bodyPr/>
                    <a:lstStyle/>
                    <a:p>
                      <a:pPr>
                        <a:buNone/>
                      </a:pPr>
                      <a:r>
                        <a:rPr lang="en-IN" sz="1000"/>
                        <a:t>0.700</a:t>
                      </a:r>
                    </a:p>
                  </a:txBody>
                  <a:tcPr anchor="ctr">
                    <a:lnL>
                      <a:noFill/>
                    </a:lnL>
                    <a:lnR>
                      <a:noFill/>
                    </a:lnR>
                    <a:lnT>
                      <a:noFill/>
                    </a:lnT>
                    <a:lnB>
                      <a:noFill/>
                    </a:lnB>
                    <a:noFill/>
                  </a:tcPr>
                </a:tc>
                <a:tc>
                  <a:txBody>
                    <a:bodyPr/>
                    <a:lstStyle/>
                    <a:p>
                      <a:pPr>
                        <a:buNone/>
                      </a:pPr>
                      <a:r>
                        <a:rPr lang="en-IN" sz="1000"/>
                        <a:t>0.412</a:t>
                      </a:r>
                    </a:p>
                  </a:txBody>
                  <a:tcPr anchor="ctr">
                    <a:lnL>
                      <a:noFill/>
                    </a:lnL>
                    <a:lnR>
                      <a:noFill/>
                    </a:lnR>
                    <a:lnT>
                      <a:noFill/>
                    </a:lnT>
                    <a:lnB>
                      <a:noFill/>
                    </a:lnB>
                    <a:noFill/>
                  </a:tcPr>
                </a:tc>
                <a:extLst>
                  <a:ext uri="{0D108BD9-81ED-4DB2-BD59-A6C34878D82A}">
                    <a16:rowId xmlns:a16="http://schemas.microsoft.com/office/drawing/2014/main" val="4133277160"/>
                  </a:ext>
                </a:extLst>
              </a:tr>
              <a:tr h="470828">
                <a:tc>
                  <a:txBody>
                    <a:bodyPr/>
                    <a:lstStyle/>
                    <a:p>
                      <a:pPr>
                        <a:buNone/>
                      </a:pPr>
                      <a:r>
                        <a:rPr lang="en-IN" sz="1000" dirty="0"/>
                        <a:t>Retrieval + </a:t>
                      </a:r>
                      <a:r>
                        <a:rPr lang="en-IN" sz="1000" dirty="0" err="1"/>
                        <a:t>XGBoost</a:t>
                      </a:r>
                      <a:endParaRPr lang="en-IN" sz="1000" dirty="0"/>
                    </a:p>
                  </a:txBody>
                  <a:tcPr anchor="ctr">
                    <a:lnL>
                      <a:noFill/>
                    </a:lnL>
                    <a:lnR>
                      <a:noFill/>
                    </a:lnR>
                    <a:lnT>
                      <a:noFill/>
                    </a:lnT>
                    <a:lnB>
                      <a:noFill/>
                    </a:lnB>
                    <a:noFill/>
                  </a:tcPr>
                </a:tc>
                <a:tc>
                  <a:txBody>
                    <a:bodyPr/>
                    <a:lstStyle/>
                    <a:p>
                      <a:pPr>
                        <a:buNone/>
                      </a:pPr>
                      <a:r>
                        <a:rPr lang="en-IN" sz="1000"/>
                        <a:t>0.847</a:t>
                      </a:r>
                    </a:p>
                  </a:txBody>
                  <a:tcPr anchor="ctr">
                    <a:lnL>
                      <a:noFill/>
                    </a:lnL>
                    <a:lnR>
                      <a:noFill/>
                    </a:lnR>
                    <a:lnT>
                      <a:noFill/>
                    </a:lnT>
                    <a:lnB>
                      <a:noFill/>
                    </a:lnB>
                    <a:noFill/>
                  </a:tcPr>
                </a:tc>
                <a:tc>
                  <a:txBody>
                    <a:bodyPr/>
                    <a:lstStyle/>
                    <a:p>
                      <a:pPr>
                        <a:buNone/>
                      </a:pPr>
                      <a:r>
                        <a:rPr lang="en-IN" sz="1000"/>
                        <a:t>0.500</a:t>
                      </a:r>
                    </a:p>
                  </a:txBody>
                  <a:tcPr anchor="ctr">
                    <a:lnL>
                      <a:noFill/>
                    </a:lnL>
                    <a:lnR>
                      <a:noFill/>
                    </a:lnR>
                    <a:lnT>
                      <a:noFill/>
                    </a:lnT>
                    <a:lnB>
                      <a:noFill/>
                    </a:lnB>
                    <a:noFill/>
                  </a:tcPr>
                </a:tc>
                <a:tc>
                  <a:txBody>
                    <a:bodyPr/>
                    <a:lstStyle/>
                    <a:p>
                      <a:pPr>
                        <a:buNone/>
                      </a:pPr>
                      <a:r>
                        <a:rPr lang="en-IN" sz="1000"/>
                        <a:t>0.636</a:t>
                      </a:r>
                    </a:p>
                  </a:txBody>
                  <a:tcPr anchor="ctr">
                    <a:lnL>
                      <a:noFill/>
                    </a:lnL>
                    <a:lnR>
                      <a:noFill/>
                    </a:lnR>
                    <a:lnT>
                      <a:noFill/>
                    </a:lnT>
                    <a:lnB>
                      <a:noFill/>
                    </a:lnB>
                    <a:noFill/>
                  </a:tcPr>
                </a:tc>
                <a:tc>
                  <a:txBody>
                    <a:bodyPr/>
                    <a:lstStyle/>
                    <a:p>
                      <a:pPr>
                        <a:buNone/>
                      </a:pPr>
                      <a:r>
                        <a:rPr lang="en-IN" sz="1000" dirty="0"/>
                        <a:t>0.412</a:t>
                      </a:r>
                    </a:p>
                  </a:txBody>
                  <a:tcPr anchor="ctr">
                    <a:lnL>
                      <a:noFill/>
                    </a:lnL>
                    <a:lnR>
                      <a:noFill/>
                    </a:lnR>
                    <a:lnT>
                      <a:noFill/>
                    </a:lnT>
                    <a:lnB>
                      <a:noFill/>
                    </a:lnB>
                    <a:noFill/>
                  </a:tcPr>
                </a:tc>
                <a:extLst>
                  <a:ext uri="{0D108BD9-81ED-4DB2-BD59-A6C34878D82A}">
                    <a16:rowId xmlns:a16="http://schemas.microsoft.com/office/drawing/2014/main" val="3333791753"/>
                  </a:ext>
                </a:extLst>
              </a:tr>
            </a:tbl>
          </a:graphicData>
        </a:graphic>
      </p:graphicFrame>
      <p:pic>
        <p:nvPicPr>
          <p:cNvPr id="16" name="Picture 15">
            <a:extLst>
              <a:ext uri="{FF2B5EF4-FFF2-40B4-BE49-F238E27FC236}">
                <a16:creationId xmlns:a16="http://schemas.microsoft.com/office/drawing/2014/main" id="{84B81B37-056B-0EDE-642A-AE8D9F20FB8E}"/>
              </a:ext>
            </a:extLst>
          </p:cNvPr>
          <p:cNvPicPr>
            <a:picLocks noChangeAspect="1"/>
          </p:cNvPicPr>
          <p:nvPr/>
        </p:nvPicPr>
        <p:blipFill>
          <a:blip r:embed="rId4"/>
          <a:stretch>
            <a:fillRect/>
          </a:stretch>
        </p:blipFill>
        <p:spPr>
          <a:xfrm>
            <a:off x="6882581" y="1146846"/>
            <a:ext cx="5141681" cy="1543359"/>
          </a:xfrm>
          <a:prstGeom prst="rect">
            <a:avLst/>
          </a:prstGeom>
        </p:spPr>
      </p:pic>
      <p:pic>
        <p:nvPicPr>
          <p:cNvPr id="18" name="Picture 17">
            <a:extLst>
              <a:ext uri="{FF2B5EF4-FFF2-40B4-BE49-F238E27FC236}">
                <a16:creationId xmlns:a16="http://schemas.microsoft.com/office/drawing/2014/main" id="{269593A3-060C-AD90-E2D2-687BE04AB3FF}"/>
              </a:ext>
            </a:extLst>
          </p:cNvPr>
          <p:cNvPicPr>
            <a:picLocks noChangeAspect="1"/>
          </p:cNvPicPr>
          <p:nvPr/>
        </p:nvPicPr>
        <p:blipFill>
          <a:blip r:embed="rId5"/>
          <a:stretch>
            <a:fillRect/>
          </a:stretch>
        </p:blipFill>
        <p:spPr>
          <a:xfrm>
            <a:off x="4872498" y="4257369"/>
            <a:ext cx="5662151" cy="1920406"/>
          </a:xfrm>
          <a:prstGeom prst="rect">
            <a:avLst/>
          </a:prstGeom>
        </p:spPr>
      </p:pic>
    </p:spTree>
    <p:extLst>
      <p:ext uri="{BB962C8B-B14F-4D97-AF65-F5344CB8AC3E}">
        <p14:creationId xmlns:p14="http://schemas.microsoft.com/office/powerpoint/2010/main" val="3514702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2624B-5BEB-9F86-002F-4B6EE973F18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758BB8-498E-E31D-DE72-10A42A129276}"/>
              </a:ext>
            </a:extLst>
          </p:cNvPr>
          <p:cNvSpPr>
            <a:spLocks noGrp="1"/>
          </p:cNvSpPr>
          <p:nvPr>
            <p:ph idx="1"/>
          </p:nvPr>
        </p:nvSpPr>
        <p:spPr>
          <a:xfrm>
            <a:off x="462117" y="983226"/>
            <a:ext cx="10789038" cy="4646821"/>
          </a:xfrm>
        </p:spPr>
        <p:txBody>
          <a:bodyPr>
            <a:noAutofit/>
          </a:bodyPr>
          <a:lstStyle/>
          <a:p>
            <a:pPr marL="0" indent="0">
              <a:buNone/>
            </a:pPr>
            <a:r>
              <a:rPr lang="en-IN" sz="1000" b="1" dirty="0">
                <a:latin typeface="Times New Roman" panose="02020603050405020304" pitchFamily="18" charset="0"/>
                <a:cs typeface="Times New Roman" panose="02020603050405020304" pitchFamily="18" charset="0"/>
              </a:rPr>
              <a:t>1. Retrieval (SBERT + FAISS)</a:t>
            </a:r>
          </a:p>
          <a:p>
            <a:r>
              <a:rPr lang="en-IN" sz="1000" dirty="0">
                <a:latin typeface="Times New Roman" panose="02020603050405020304" pitchFamily="18" charset="0"/>
                <a:cs typeface="Times New Roman" panose="02020603050405020304" pitchFamily="18" charset="0"/>
              </a:rPr>
              <a:t>Encoded patient profile using SBERT</a:t>
            </a:r>
          </a:p>
          <a:p>
            <a:r>
              <a:rPr lang="en-IN" sz="1000" dirty="0">
                <a:latin typeface="Times New Roman" panose="02020603050405020304" pitchFamily="18" charset="0"/>
                <a:cs typeface="Times New Roman" panose="02020603050405020304" pitchFamily="18" charset="0"/>
              </a:rPr>
              <a:t>Retrieved </a:t>
            </a:r>
            <a:r>
              <a:rPr lang="en-IN" sz="1000" b="1" dirty="0">
                <a:latin typeface="Times New Roman" panose="02020603050405020304" pitchFamily="18" charset="0"/>
                <a:cs typeface="Times New Roman" panose="02020603050405020304" pitchFamily="18" charset="0"/>
              </a:rPr>
              <a:t>Top-5 most similar patients</a:t>
            </a:r>
            <a:r>
              <a:rPr lang="en-IN" sz="1000" dirty="0">
                <a:latin typeface="Times New Roman" panose="02020603050405020304" pitchFamily="18" charset="0"/>
                <a:cs typeface="Times New Roman" panose="02020603050405020304" pitchFamily="18" charset="0"/>
              </a:rPr>
              <a:t> from 73k ICU cases</a:t>
            </a:r>
          </a:p>
          <a:p>
            <a:r>
              <a:rPr lang="en-IN" sz="1000" dirty="0">
                <a:latin typeface="Times New Roman" panose="02020603050405020304" pitchFamily="18" charset="0"/>
                <a:cs typeface="Times New Roman" panose="02020603050405020304" pitchFamily="18" charset="0"/>
              </a:rPr>
              <a:t>Similarities based on </a:t>
            </a:r>
            <a:r>
              <a:rPr lang="en-IN" sz="1000" b="1" dirty="0">
                <a:latin typeface="Times New Roman" panose="02020603050405020304" pitchFamily="18" charset="0"/>
                <a:cs typeface="Times New Roman" panose="02020603050405020304" pitchFamily="18" charset="0"/>
              </a:rPr>
              <a:t>diagnoses, drugs, procedures</a:t>
            </a:r>
          </a:p>
          <a:p>
            <a:pPr marL="0" indent="0">
              <a:buNone/>
            </a:pPr>
            <a:r>
              <a:rPr lang="en-IN" sz="1000" b="1" dirty="0">
                <a:latin typeface="Times New Roman" panose="02020603050405020304" pitchFamily="18" charset="0"/>
                <a:cs typeface="Times New Roman" panose="02020603050405020304" pitchFamily="18" charset="0"/>
              </a:rPr>
              <a:t>2. Graph Insights (Neo4j)</a:t>
            </a:r>
          </a:p>
          <a:p>
            <a:r>
              <a:rPr lang="en-IN" sz="1000" dirty="0">
                <a:latin typeface="Times New Roman" panose="02020603050405020304" pitchFamily="18" charset="0"/>
                <a:cs typeface="Times New Roman" panose="02020603050405020304" pitchFamily="18" charset="0"/>
              </a:rPr>
              <a:t>Frequent treatments observed among similar patients:</a:t>
            </a:r>
          </a:p>
          <a:p>
            <a:r>
              <a:rPr lang="en-IN" sz="1000" b="1" dirty="0">
                <a:latin typeface="Times New Roman" panose="02020603050405020304" pitchFamily="18" charset="0"/>
                <a:cs typeface="Times New Roman" panose="02020603050405020304" pitchFamily="18" charset="0"/>
              </a:rPr>
              <a:t>Drugs:</a:t>
            </a:r>
            <a:r>
              <a:rPr lang="en-IN" sz="1000" dirty="0">
                <a:latin typeface="Times New Roman" panose="02020603050405020304" pitchFamily="18" charset="0"/>
                <a:cs typeface="Times New Roman" panose="02020603050405020304" pitchFamily="18" charset="0"/>
              </a:rPr>
              <a:t> Insulin, Metoprolol Tartrate, Furosemide</a:t>
            </a:r>
          </a:p>
          <a:p>
            <a:r>
              <a:rPr lang="en-IN" sz="1000" b="1" dirty="0">
                <a:latin typeface="Times New Roman" panose="02020603050405020304" pitchFamily="18" charset="0"/>
                <a:cs typeface="Times New Roman" panose="02020603050405020304" pitchFamily="18" charset="0"/>
              </a:rPr>
              <a:t>Procedures:</a:t>
            </a:r>
            <a:r>
              <a:rPr lang="en-IN" sz="1000" dirty="0">
                <a:latin typeface="Times New Roman" panose="02020603050405020304" pitchFamily="18" charset="0"/>
                <a:cs typeface="Times New Roman" panose="02020603050405020304" pitchFamily="18" charset="0"/>
              </a:rPr>
              <a:t> 225402, 227194, 224275</a:t>
            </a:r>
          </a:p>
          <a:p>
            <a:r>
              <a:rPr lang="en-IN" sz="1000" b="1" dirty="0">
                <a:latin typeface="Times New Roman" panose="02020603050405020304" pitchFamily="18" charset="0"/>
                <a:cs typeface="Times New Roman" panose="02020603050405020304" pitchFamily="18" charset="0"/>
              </a:rPr>
              <a:t>Diagnoses:</a:t>
            </a:r>
            <a:r>
              <a:rPr lang="en-IN" sz="1000" dirty="0">
                <a:latin typeface="Times New Roman" panose="02020603050405020304" pitchFamily="18" charset="0"/>
                <a:cs typeface="Times New Roman" panose="02020603050405020304" pitchFamily="18" charset="0"/>
              </a:rPr>
              <a:t> E119 (Diabetes), I2510 (Atherosclerosis)</a:t>
            </a:r>
          </a:p>
          <a:p>
            <a:pPr marL="0" indent="0">
              <a:buNone/>
            </a:pPr>
            <a:r>
              <a:rPr lang="en-US" sz="1000" b="1" dirty="0">
                <a:latin typeface="Times New Roman" panose="02020603050405020304" pitchFamily="18" charset="0"/>
                <a:cs typeface="Times New Roman" panose="02020603050405020304" pitchFamily="18" charset="0"/>
              </a:rPr>
              <a:t>3. LSTM Outcome Prediction</a:t>
            </a:r>
          </a:p>
          <a:p>
            <a:r>
              <a:rPr lang="en-US" sz="1000" b="1" dirty="0">
                <a:latin typeface="Times New Roman" panose="02020603050405020304" pitchFamily="18" charset="0"/>
                <a:cs typeface="Times New Roman" panose="02020603050405020304" pitchFamily="18" charset="0"/>
              </a:rPr>
              <a:t>Predicted Mortality Probability:</a:t>
            </a:r>
            <a:r>
              <a:rPr lang="en-US" sz="1000" dirty="0">
                <a:latin typeface="Times New Roman" panose="02020603050405020304" pitchFamily="18" charset="0"/>
                <a:cs typeface="Times New Roman" panose="02020603050405020304" pitchFamily="18" charset="0"/>
              </a:rPr>
              <a:t> </a:t>
            </a:r>
            <a:r>
              <a:rPr lang="en-US" sz="1000" b="1" dirty="0">
                <a:latin typeface="Times New Roman" panose="02020603050405020304" pitchFamily="18" charset="0"/>
                <a:cs typeface="Times New Roman" panose="02020603050405020304" pitchFamily="18" charset="0"/>
              </a:rPr>
              <a:t>0.581</a:t>
            </a:r>
            <a:endParaRPr lang="en-US" sz="1000" dirty="0">
              <a:latin typeface="Times New Roman" panose="02020603050405020304" pitchFamily="18" charset="0"/>
              <a:cs typeface="Times New Roman" panose="02020603050405020304" pitchFamily="18" charset="0"/>
            </a:endParaRPr>
          </a:p>
          <a:p>
            <a:r>
              <a:rPr lang="en-US" sz="1000" dirty="0">
                <a:latin typeface="Times New Roman" panose="02020603050405020304" pitchFamily="18" charset="0"/>
                <a:cs typeface="Times New Roman" panose="02020603050405020304" pitchFamily="18" charset="0"/>
              </a:rPr>
              <a:t>Indicates moderate–high risk under current pathway</a:t>
            </a:r>
          </a:p>
          <a:p>
            <a:r>
              <a:rPr lang="en-US" sz="1000" dirty="0">
                <a:latin typeface="Times New Roman" panose="02020603050405020304" pitchFamily="18" charset="0"/>
                <a:cs typeface="Times New Roman" panose="02020603050405020304" pitchFamily="18" charset="0"/>
              </a:rPr>
              <a:t>Alternative retrieved paths show slightly lower risk (0.52–0.55)</a:t>
            </a:r>
          </a:p>
          <a:p>
            <a:pPr marL="0" indent="0">
              <a:buNone/>
            </a:pPr>
            <a:r>
              <a:rPr lang="en-IN" sz="1000" b="1" dirty="0">
                <a:latin typeface="Times New Roman" panose="02020603050405020304" pitchFamily="18" charset="0"/>
                <a:cs typeface="Times New Roman" panose="02020603050405020304" pitchFamily="18" charset="0"/>
              </a:rPr>
              <a:t> Recommended Treatment Strategy</a:t>
            </a:r>
          </a:p>
          <a:p>
            <a:r>
              <a:rPr lang="en-IN" sz="1000" dirty="0">
                <a:latin typeface="Times New Roman" panose="02020603050405020304" pitchFamily="18" charset="0"/>
                <a:cs typeface="Times New Roman" panose="02020603050405020304" pitchFamily="18" charset="0"/>
              </a:rPr>
              <a:t>Based on retrieval + graph + prediction synergy:</a:t>
            </a:r>
          </a:p>
          <a:p>
            <a:r>
              <a:rPr lang="en-IN" sz="1000" b="1" dirty="0">
                <a:latin typeface="Times New Roman" panose="02020603050405020304" pitchFamily="18" charset="0"/>
                <a:cs typeface="Times New Roman" panose="02020603050405020304" pitchFamily="18" charset="0"/>
              </a:rPr>
              <a:t>Continue Insulin + Metoprolol Tartrate</a:t>
            </a:r>
            <a:r>
              <a:rPr lang="en-IN" sz="1000" dirty="0">
                <a:latin typeface="Times New Roman" panose="02020603050405020304" pitchFamily="18" charset="0"/>
                <a:cs typeface="Times New Roman" panose="02020603050405020304" pitchFamily="18" charset="0"/>
              </a:rPr>
              <a:t> — effective for diabetic-cardiac comorbidity control.</a:t>
            </a:r>
          </a:p>
          <a:p>
            <a:r>
              <a:rPr lang="en-IN" sz="1000" b="1" dirty="0">
                <a:latin typeface="Times New Roman" panose="02020603050405020304" pitchFamily="18" charset="0"/>
                <a:cs typeface="Times New Roman" panose="02020603050405020304" pitchFamily="18" charset="0"/>
              </a:rPr>
              <a:t>Replace Furosemide with Torsemide or adjust dosage</a:t>
            </a:r>
            <a:r>
              <a:rPr lang="en-IN" sz="1000" dirty="0">
                <a:latin typeface="Times New Roman" panose="02020603050405020304" pitchFamily="18" charset="0"/>
                <a:cs typeface="Times New Roman" panose="02020603050405020304" pitchFamily="18" charset="0"/>
              </a:rPr>
              <a:t> — reduces fluid retention with improved stability.</a:t>
            </a:r>
          </a:p>
          <a:p>
            <a:r>
              <a:rPr lang="en-IN" sz="1000" b="1" dirty="0">
                <a:latin typeface="Times New Roman" panose="02020603050405020304" pitchFamily="18" charset="0"/>
                <a:cs typeface="Times New Roman" panose="02020603050405020304" pitchFamily="18" charset="0"/>
              </a:rPr>
              <a:t>Monitor creatinine and lactate trends dynamically</a:t>
            </a:r>
            <a:r>
              <a:rPr lang="en-IN" sz="1000" dirty="0">
                <a:latin typeface="Times New Roman" panose="02020603050405020304" pitchFamily="18" charset="0"/>
                <a:cs typeface="Times New Roman" panose="02020603050405020304" pitchFamily="18" charset="0"/>
              </a:rPr>
              <a:t> — key drivers in risk trajectory prediction.</a:t>
            </a:r>
          </a:p>
          <a:p>
            <a:r>
              <a:rPr lang="en-IN" sz="1000" b="1" dirty="0">
                <a:latin typeface="Times New Roman" panose="02020603050405020304" pitchFamily="18" charset="0"/>
                <a:cs typeface="Times New Roman" panose="02020603050405020304" pitchFamily="18" charset="0"/>
              </a:rPr>
              <a:t>Apply early cardiac monitoring procedures (225402/227194)</a:t>
            </a:r>
            <a:r>
              <a:rPr lang="en-IN" sz="1000" dirty="0">
                <a:latin typeface="Times New Roman" panose="02020603050405020304" pitchFamily="18" charset="0"/>
                <a:cs typeface="Times New Roman" panose="02020603050405020304" pitchFamily="18" charset="0"/>
              </a:rPr>
              <a:t> — shown in low-mortality cohorts.</a:t>
            </a:r>
          </a:p>
          <a:p>
            <a:endParaRPr lang="en-US" sz="1000" dirty="0">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a:p>
            <a:endParaRPr lang="en-IN" sz="10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4C6FB6B-D3B1-3388-23C2-D989E86A430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DBC088C6-9949-2F56-8137-D21414E23405}"/>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537E937F-002F-E87C-E34B-A50B8A0D496B}"/>
              </a:ext>
            </a:extLst>
          </p:cNvPr>
          <p:cNvSpPr>
            <a:spLocks noGrp="1"/>
          </p:cNvSpPr>
          <p:nvPr>
            <p:ph type="title"/>
          </p:nvPr>
        </p:nvSpPr>
        <p:spPr>
          <a:xfrm>
            <a:off x="801789" y="365125"/>
            <a:ext cx="10677965" cy="754769"/>
          </a:xfrm>
        </p:spPr>
        <p:txBody>
          <a:bodyPr>
            <a:normAutofit/>
          </a:bodyPr>
          <a:lstStyle/>
          <a:p>
            <a:r>
              <a:rPr lang="en-US" sz="2400" b="1" dirty="0">
                <a:solidFill>
                  <a:srgbClr val="079418"/>
                </a:solidFill>
                <a:latin typeface="Times New Roman" panose="02020603050405020304" pitchFamily="18" charset="0"/>
                <a:cs typeface="Times New Roman" panose="02020603050405020304" pitchFamily="18" charset="0"/>
              </a:rPr>
              <a:t>Treatment Recommendation Demo (New Patient Subject ID = 999999)</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F26BDA-5F89-6240-9D62-E1C2097B3035}"/>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17</a:t>
            </a:fld>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19CD35-FACA-D1CE-2C00-E16F0437F93C}"/>
              </a:ext>
            </a:extLst>
          </p:cNvPr>
          <p:cNvPicPr>
            <a:picLocks noChangeAspect="1"/>
          </p:cNvPicPr>
          <p:nvPr/>
        </p:nvPicPr>
        <p:blipFill>
          <a:blip r:embed="rId5"/>
          <a:stretch>
            <a:fillRect/>
          </a:stretch>
        </p:blipFill>
        <p:spPr>
          <a:xfrm>
            <a:off x="4238365" y="2618201"/>
            <a:ext cx="6926457" cy="1779639"/>
          </a:xfrm>
          <a:prstGeom prst="rect">
            <a:avLst/>
          </a:prstGeom>
        </p:spPr>
      </p:pic>
      <p:pic>
        <p:nvPicPr>
          <p:cNvPr id="12" name="Picture 11">
            <a:extLst>
              <a:ext uri="{FF2B5EF4-FFF2-40B4-BE49-F238E27FC236}">
                <a16:creationId xmlns:a16="http://schemas.microsoft.com/office/drawing/2014/main" id="{FBD5739A-D3F7-10D7-B5F7-7094726690AC}"/>
              </a:ext>
            </a:extLst>
          </p:cNvPr>
          <p:cNvPicPr>
            <a:picLocks noChangeAspect="1"/>
          </p:cNvPicPr>
          <p:nvPr/>
        </p:nvPicPr>
        <p:blipFill>
          <a:blip r:embed="rId6"/>
          <a:stretch>
            <a:fillRect/>
          </a:stretch>
        </p:blipFill>
        <p:spPr>
          <a:xfrm>
            <a:off x="8788308" y="1485821"/>
            <a:ext cx="2941575" cy="243861"/>
          </a:xfrm>
          <a:prstGeom prst="rect">
            <a:avLst/>
          </a:prstGeom>
        </p:spPr>
      </p:pic>
      <p:pic>
        <p:nvPicPr>
          <p:cNvPr id="14" name="Picture 13">
            <a:extLst>
              <a:ext uri="{FF2B5EF4-FFF2-40B4-BE49-F238E27FC236}">
                <a16:creationId xmlns:a16="http://schemas.microsoft.com/office/drawing/2014/main" id="{74395FF5-9774-447A-6196-4D50A8B718AA}"/>
              </a:ext>
            </a:extLst>
          </p:cNvPr>
          <p:cNvPicPr>
            <a:picLocks noChangeAspect="1"/>
          </p:cNvPicPr>
          <p:nvPr/>
        </p:nvPicPr>
        <p:blipFill>
          <a:blip r:embed="rId7"/>
          <a:stretch>
            <a:fillRect/>
          </a:stretch>
        </p:blipFill>
        <p:spPr>
          <a:xfrm>
            <a:off x="4070898" y="1029819"/>
            <a:ext cx="4633362" cy="1585097"/>
          </a:xfrm>
          <a:prstGeom prst="rect">
            <a:avLst/>
          </a:prstGeom>
        </p:spPr>
      </p:pic>
      <p:pic>
        <p:nvPicPr>
          <p:cNvPr id="16" name="Picture 15">
            <a:extLst>
              <a:ext uri="{FF2B5EF4-FFF2-40B4-BE49-F238E27FC236}">
                <a16:creationId xmlns:a16="http://schemas.microsoft.com/office/drawing/2014/main" id="{59A39248-F9CC-4805-C587-81E4F7E1D581}"/>
              </a:ext>
            </a:extLst>
          </p:cNvPr>
          <p:cNvPicPr>
            <a:picLocks noChangeAspect="1"/>
          </p:cNvPicPr>
          <p:nvPr/>
        </p:nvPicPr>
        <p:blipFill>
          <a:blip r:embed="rId8"/>
          <a:stretch>
            <a:fillRect/>
          </a:stretch>
        </p:blipFill>
        <p:spPr>
          <a:xfrm>
            <a:off x="6264934" y="4216059"/>
            <a:ext cx="4383401" cy="2113339"/>
          </a:xfrm>
          <a:prstGeom prst="rect">
            <a:avLst/>
          </a:prstGeom>
        </p:spPr>
      </p:pic>
    </p:spTree>
    <p:extLst>
      <p:ext uri="{BB962C8B-B14F-4D97-AF65-F5344CB8AC3E}">
        <p14:creationId xmlns:p14="http://schemas.microsoft.com/office/powerpoint/2010/main" val="671812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8B4C-0281-94C7-2A66-864E3A905725}"/>
              </a:ext>
            </a:extLst>
          </p:cNvPr>
          <p:cNvSpPr>
            <a:spLocks noGrp="1"/>
          </p:cNvSpPr>
          <p:nvPr>
            <p:ph type="title"/>
          </p:nvPr>
        </p:nvSpPr>
        <p:spPr>
          <a:xfrm>
            <a:off x="838200" y="155946"/>
            <a:ext cx="5080819" cy="787951"/>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Conclusion &amp; Future Work</a:t>
            </a:r>
            <a:endParaRPr lang="en-IN" sz="3200" dirty="0"/>
          </a:p>
        </p:txBody>
      </p:sp>
      <p:sp>
        <p:nvSpPr>
          <p:cNvPr id="3" name="Content Placeholder 2">
            <a:extLst>
              <a:ext uri="{FF2B5EF4-FFF2-40B4-BE49-F238E27FC236}">
                <a16:creationId xmlns:a16="http://schemas.microsoft.com/office/drawing/2014/main" id="{0E57583F-D5DA-C1E3-A761-32EBD1F1D0EE}"/>
              </a:ext>
            </a:extLst>
          </p:cNvPr>
          <p:cNvSpPr>
            <a:spLocks noGrp="1"/>
          </p:cNvSpPr>
          <p:nvPr>
            <p:ph sz="half" idx="1"/>
          </p:nvPr>
        </p:nvSpPr>
        <p:spPr>
          <a:xfrm>
            <a:off x="393290" y="1091381"/>
            <a:ext cx="5626510" cy="5085582"/>
          </a:xfrm>
        </p:spPr>
        <p:txBody>
          <a:bodyPr>
            <a:noAutofit/>
          </a:bodyPr>
          <a:lstStyle/>
          <a:p>
            <a:pPr marL="0" indent="0" algn="ctr">
              <a:buNone/>
            </a:pPr>
            <a:r>
              <a:rPr lang="en-IN" sz="1400" b="1" dirty="0">
                <a:latin typeface="Times New Roman" panose="02020603050405020304" pitchFamily="18" charset="0"/>
                <a:cs typeface="Times New Roman" panose="02020603050405020304" pitchFamily="18" charset="0"/>
              </a:rPr>
              <a:t>Conclusion</a:t>
            </a:r>
          </a:p>
          <a:p>
            <a:pPr marL="0" indent="0">
              <a:buNone/>
            </a:pPr>
            <a:r>
              <a:rPr lang="en-IN" sz="1400" b="1" dirty="0">
                <a:latin typeface="Times New Roman" panose="02020603050405020304" pitchFamily="18" charset="0"/>
                <a:cs typeface="Times New Roman" panose="02020603050405020304" pitchFamily="18" charset="0"/>
              </a:rPr>
              <a:t>Achieved the </a:t>
            </a:r>
            <a:r>
              <a:rPr lang="en-IN" sz="1400" b="1" dirty="0" err="1">
                <a:latin typeface="Times New Roman" panose="02020603050405020304" pitchFamily="18" charset="0"/>
                <a:cs typeface="Times New Roman" panose="02020603050405020304" pitchFamily="18" charset="0"/>
              </a:rPr>
              <a:t>AltRAG</a:t>
            </a:r>
            <a:r>
              <a:rPr lang="en-IN" sz="1400" b="1" dirty="0">
                <a:latin typeface="Times New Roman" panose="02020603050405020304" pitchFamily="18" charset="0"/>
                <a:cs typeface="Times New Roman" panose="02020603050405020304" pitchFamily="18" charset="0"/>
              </a:rPr>
              <a:t>+ Framework End-to-End</a:t>
            </a:r>
          </a:p>
          <a:p>
            <a:r>
              <a:rPr lang="en-IN" sz="1400" dirty="0">
                <a:latin typeface="Times New Roman" panose="02020603050405020304" pitchFamily="18" charset="0"/>
                <a:cs typeface="Times New Roman" panose="02020603050405020304" pitchFamily="18" charset="0"/>
              </a:rPr>
              <a:t>Successfully integrated retrieval (SBERT + FAISS), graph reasoning (</a:t>
            </a:r>
            <a:r>
              <a:rPr lang="en-IN" sz="1400" dirty="0" err="1">
                <a:latin typeface="Times New Roman" panose="02020603050405020304" pitchFamily="18" charset="0"/>
                <a:cs typeface="Times New Roman" panose="02020603050405020304" pitchFamily="18" charset="0"/>
              </a:rPr>
              <a:t>NetworkX</a:t>
            </a:r>
            <a:r>
              <a:rPr lang="en-IN" sz="1400" dirty="0">
                <a:latin typeface="Times New Roman" panose="02020603050405020304" pitchFamily="18" charset="0"/>
                <a:cs typeface="Times New Roman" panose="02020603050405020304" pitchFamily="18" charset="0"/>
              </a:rPr>
              <a:t> + Neo4j), and temporal modelling (LSTM).</a:t>
            </a:r>
          </a:p>
          <a:p>
            <a:r>
              <a:rPr lang="en-IN" sz="1400" dirty="0">
                <a:latin typeface="Times New Roman" panose="02020603050405020304" pitchFamily="18" charset="0"/>
                <a:cs typeface="Times New Roman" panose="02020603050405020304" pitchFamily="18" charset="0"/>
              </a:rPr>
              <a:t>Built a 73k-patient heterogeneous clinical graph linking diagnoses, drugs, procedures.</a:t>
            </a:r>
          </a:p>
          <a:p>
            <a:r>
              <a:rPr lang="en-IN" sz="1400" dirty="0">
                <a:latin typeface="Times New Roman" panose="02020603050405020304" pitchFamily="18" charset="0"/>
                <a:cs typeface="Times New Roman" panose="02020603050405020304" pitchFamily="18" charset="0"/>
              </a:rPr>
              <a:t>Demonstrated accurate patient similarity retrieval, creating </a:t>
            </a:r>
            <a:r>
              <a:rPr lang="en-IN" sz="1400" i="1" dirty="0">
                <a:latin typeface="Times New Roman" panose="02020603050405020304" pitchFamily="18" charset="0"/>
                <a:cs typeface="Times New Roman" panose="02020603050405020304" pitchFamily="18" charset="0"/>
              </a:rPr>
              <a:t>digital twins</a:t>
            </a:r>
            <a:r>
              <a:rPr lang="en-IN" sz="1400" dirty="0">
                <a:latin typeface="Times New Roman" panose="02020603050405020304" pitchFamily="18" charset="0"/>
                <a:cs typeface="Times New Roman" panose="02020603050405020304" pitchFamily="18" charset="0"/>
              </a:rPr>
              <a:t> for clinical reasoning.</a:t>
            </a:r>
          </a:p>
          <a:p>
            <a:r>
              <a:rPr lang="en-IN" sz="1400" dirty="0">
                <a:latin typeface="Times New Roman" panose="02020603050405020304" pitchFamily="18" charset="0"/>
                <a:cs typeface="Times New Roman" panose="02020603050405020304" pitchFamily="18" charset="0"/>
              </a:rPr>
              <a:t>LSTM predicted dynamic mortality risk based on simulated treatment sequences.</a:t>
            </a:r>
          </a:p>
          <a:p>
            <a:r>
              <a:rPr lang="en-IN" sz="1400" dirty="0">
                <a:latin typeface="Times New Roman" panose="02020603050405020304" pitchFamily="18" charset="0"/>
                <a:cs typeface="Times New Roman" panose="02020603050405020304" pitchFamily="18" charset="0"/>
              </a:rPr>
              <a:t>System produced a personalized treatment recommendation for a new ICU patient using combined:</a:t>
            </a:r>
            <a:br>
              <a:rPr lang="en-IN" sz="1400" dirty="0">
                <a:latin typeface="Times New Roman" panose="02020603050405020304" pitchFamily="18" charset="0"/>
                <a:cs typeface="Times New Roman" panose="02020603050405020304" pitchFamily="18" charset="0"/>
              </a:rPr>
            </a:br>
            <a:r>
              <a:rPr lang="en-IN" sz="1400" dirty="0">
                <a:latin typeface="Times New Roman" panose="02020603050405020304" pitchFamily="18" charset="0"/>
                <a:cs typeface="Times New Roman" panose="02020603050405020304" pitchFamily="18" charset="0"/>
              </a:rPr>
              <a:t>retrieval + graph insights + time-series prediction.</a:t>
            </a:r>
          </a:p>
          <a:p>
            <a:pPr marL="0" indent="0">
              <a:buNone/>
            </a:pPr>
            <a:r>
              <a:rPr lang="en-IN" sz="1400" b="1" dirty="0">
                <a:latin typeface="Times New Roman" panose="02020603050405020304" pitchFamily="18" charset="0"/>
                <a:cs typeface="Times New Roman" panose="02020603050405020304" pitchFamily="18" charset="0"/>
              </a:rPr>
              <a:t>Strong Evidence That </a:t>
            </a:r>
            <a:r>
              <a:rPr lang="en-IN" sz="1400" b="1" dirty="0" err="1">
                <a:latin typeface="Times New Roman" panose="02020603050405020304" pitchFamily="18" charset="0"/>
                <a:cs typeface="Times New Roman" panose="02020603050405020304" pitchFamily="18" charset="0"/>
              </a:rPr>
              <a:t>AltRAG</a:t>
            </a:r>
            <a:r>
              <a:rPr lang="en-IN" sz="1400" b="1" dirty="0">
                <a:latin typeface="Times New Roman" panose="02020603050405020304" pitchFamily="18" charset="0"/>
                <a:cs typeface="Times New Roman" panose="02020603050405020304" pitchFamily="18" charset="0"/>
              </a:rPr>
              <a:t>+ Works</a:t>
            </a:r>
          </a:p>
          <a:p>
            <a:r>
              <a:rPr lang="en-IN" sz="1400" dirty="0">
                <a:latin typeface="Times New Roman" panose="02020603050405020304" pitchFamily="18" charset="0"/>
                <a:cs typeface="Times New Roman" panose="02020603050405020304" pitchFamily="18" charset="0"/>
              </a:rPr>
              <a:t>Comparable predictive performance to baseline models (AUC ≈ 0.87).</a:t>
            </a:r>
          </a:p>
          <a:p>
            <a:r>
              <a:rPr lang="en-IN" sz="1400" dirty="0">
                <a:latin typeface="Times New Roman" panose="02020603050405020304" pitchFamily="18" charset="0"/>
                <a:cs typeface="Times New Roman" panose="02020603050405020304" pitchFamily="18" charset="0"/>
              </a:rPr>
              <a:t>Higher interpretability via multiple evidence-supported alternative pathways.</a:t>
            </a:r>
          </a:p>
          <a:p>
            <a:r>
              <a:rPr lang="en-IN" sz="1400" dirty="0">
                <a:latin typeface="Times New Roman" panose="02020603050405020304" pitchFamily="18" charset="0"/>
                <a:cs typeface="Times New Roman" panose="02020603050405020304" pitchFamily="18" charset="0"/>
              </a:rPr>
              <a:t>Fairness &amp; diversity metrics (PDI ≈ 0.79, OER ≈ 0.88) confirm robustness of candidate pathways.</a:t>
            </a:r>
          </a:p>
          <a:p>
            <a:endParaRPr lang="en-IN"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B71A0312-35E1-81C3-D664-7D8689C030B7}"/>
              </a:ext>
            </a:extLst>
          </p:cNvPr>
          <p:cNvSpPr>
            <a:spLocks noGrp="1"/>
          </p:cNvSpPr>
          <p:nvPr>
            <p:ph sz="half" idx="2"/>
          </p:nvPr>
        </p:nvSpPr>
        <p:spPr>
          <a:xfrm>
            <a:off x="6172199" y="1091381"/>
            <a:ext cx="5626509" cy="6096000"/>
          </a:xfrm>
        </p:spPr>
        <p:txBody>
          <a:bodyPr>
            <a:noAutofit/>
          </a:bodyPr>
          <a:lstStyle/>
          <a:p>
            <a:pPr marL="0" indent="0" algn="ctr">
              <a:buNone/>
            </a:pPr>
            <a:r>
              <a:rPr lang="en-IN" sz="1400" b="1" dirty="0">
                <a:latin typeface="Times New Roman" panose="02020603050405020304" pitchFamily="18" charset="0"/>
                <a:cs typeface="Times New Roman" panose="02020603050405020304" pitchFamily="18" charset="0"/>
              </a:rPr>
              <a:t>Future Work</a:t>
            </a:r>
          </a:p>
          <a:p>
            <a:pPr marL="0" indent="0">
              <a:buNone/>
            </a:pPr>
            <a:r>
              <a:rPr lang="en-IN" sz="1400" b="1" dirty="0">
                <a:latin typeface="Times New Roman" panose="02020603050405020304" pitchFamily="18" charset="0"/>
                <a:cs typeface="Times New Roman" panose="02020603050405020304" pitchFamily="18" charset="0"/>
              </a:rPr>
              <a:t>1. Integrate More Powerful Biomedical LLMs</a:t>
            </a:r>
          </a:p>
          <a:p>
            <a:pPr marL="0" indent="0">
              <a:buNone/>
            </a:pPr>
            <a:r>
              <a:rPr lang="en-IN" sz="1400" dirty="0">
                <a:latin typeface="Times New Roman" panose="02020603050405020304" pitchFamily="18" charset="0"/>
                <a:cs typeface="Times New Roman" panose="02020603050405020304" pitchFamily="18" charset="0"/>
              </a:rPr>
              <a:t>Scale </a:t>
            </a:r>
            <a:r>
              <a:rPr lang="en-IN" sz="1400" dirty="0" err="1">
                <a:latin typeface="Times New Roman" panose="02020603050405020304" pitchFamily="18" charset="0"/>
                <a:cs typeface="Times New Roman" panose="02020603050405020304" pitchFamily="18" charset="0"/>
              </a:rPr>
              <a:t>BioGPT</a:t>
            </a:r>
            <a:r>
              <a:rPr lang="en-IN" sz="1400" dirty="0">
                <a:latin typeface="Times New Roman" panose="02020603050405020304" pitchFamily="18" charset="0"/>
                <a:cs typeface="Times New Roman" panose="02020603050405020304" pitchFamily="18" charset="0"/>
              </a:rPr>
              <a:t>/</a:t>
            </a:r>
            <a:r>
              <a:rPr lang="en-IN" sz="1400" dirty="0" err="1">
                <a:latin typeface="Times New Roman" panose="02020603050405020304" pitchFamily="18" charset="0"/>
                <a:cs typeface="Times New Roman" panose="02020603050405020304" pitchFamily="18" charset="0"/>
              </a:rPr>
              <a:t>BioMistral</a:t>
            </a:r>
            <a:r>
              <a:rPr lang="en-IN" sz="1400" dirty="0">
                <a:latin typeface="Times New Roman" panose="02020603050405020304" pitchFamily="18" charset="0"/>
                <a:cs typeface="Times New Roman" panose="02020603050405020304" pitchFamily="18" charset="0"/>
              </a:rPr>
              <a:t> embeddings to entire dataset.</a:t>
            </a:r>
          </a:p>
          <a:p>
            <a:r>
              <a:rPr lang="en-IN" sz="1400" dirty="0">
                <a:latin typeface="Times New Roman" panose="02020603050405020304" pitchFamily="18" charset="0"/>
                <a:cs typeface="Times New Roman" panose="02020603050405020304" pitchFamily="18" charset="0"/>
              </a:rPr>
              <a:t>Evaluate domain-specific LLMs for deeper semantic retrieval.</a:t>
            </a:r>
            <a:r>
              <a:rPr lang="en-US" sz="1400" b="1" dirty="0">
                <a:latin typeface="Times New Roman" panose="02020603050405020304" pitchFamily="18" charset="0"/>
                <a:cs typeface="Times New Roman" panose="02020603050405020304" pitchFamily="18" charset="0"/>
              </a:rPr>
              <a:t> </a:t>
            </a:r>
          </a:p>
          <a:p>
            <a:pPr marL="0" indent="0">
              <a:buNone/>
            </a:pPr>
            <a:r>
              <a:rPr lang="en-US" sz="1400" b="1" dirty="0">
                <a:latin typeface="Times New Roman" panose="02020603050405020304" pitchFamily="18" charset="0"/>
                <a:cs typeface="Times New Roman" panose="02020603050405020304" pitchFamily="18" charset="0"/>
              </a:rPr>
              <a:t>2. Graph Neural Networks (GNNs)</a:t>
            </a:r>
          </a:p>
          <a:p>
            <a:r>
              <a:rPr lang="en-US" sz="1400" dirty="0">
                <a:latin typeface="Times New Roman" panose="02020603050405020304" pitchFamily="18" charset="0"/>
                <a:cs typeface="Times New Roman" panose="02020603050405020304" pitchFamily="18" charset="0"/>
              </a:rPr>
              <a:t>Replace hand-engineered graph features with </a:t>
            </a:r>
            <a:r>
              <a:rPr lang="en-US" sz="1400" dirty="0" err="1">
                <a:latin typeface="Times New Roman" panose="02020603050405020304" pitchFamily="18" charset="0"/>
                <a:cs typeface="Times New Roman" panose="02020603050405020304" pitchFamily="18" charset="0"/>
              </a:rPr>
              <a:t>GraphSAGE</a:t>
            </a:r>
            <a:r>
              <a:rPr lang="en-US" sz="1400" dirty="0">
                <a:latin typeface="Times New Roman" panose="02020603050405020304" pitchFamily="18" charset="0"/>
                <a:cs typeface="Times New Roman" panose="02020603050405020304" pitchFamily="18" charset="0"/>
              </a:rPr>
              <a:t> or GAT models.</a:t>
            </a:r>
          </a:p>
          <a:p>
            <a:r>
              <a:rPr lang="en-US" sz="1400" dirty="0">
                <a:latin typeface="Times New Roman" panose="02020603050405020304" pitchFamily="18" charset="0"/>
                <a:cs typeface="Times New Roman" panose="02020603050405020304" pitchFamily="18" charset="0"/>
              </a:rPr>
              <a:t>Improve patient trajectory reasoning and treatment effect estimation.</a:t>
            </a:r>
            <a:r>
              <a:rPr lang="en-US" sz="1400" b="1" dirty="0">
                <a:latin typeface="Times New Roman" panose="02020603050405020304" pitchFamily="18" charset="0"/>
                <a:cs typeface="Times New Roman" panose="02020603050405020304" pitchFamily="18" charset="0"/>
              </a:rPr>
              <a:t> </a:t>
            </a:r>
          </a:p>
          <a:p>
            <a:pPr marL="0" indent="0">
              <a:buNone/>
            </a:pPr>
            <a:r>
              <a:rPr lang="en-US" sz="1400" b="1" dirty="0">
                <a:latin typeface="Times New Roman" panose="02020603050405020304" pitchFamily="18" charset="0"/>
                <a:cs typeface="Times New Roman" panose="02020603050405020304" pitchFamily="18" charset="0"/>
              </a:rPr>
              <a:t>3. Real-Time ICU Decision Support</a:t>
            </a:r>
          </a:p>
          <a:p>
            <a:r>
              <a:rPr lang="en-US" sz="1400" dirty="0">
                <a:latin typeface="Times New Roman" panose="02020603050405020304" pitchFamily="18" charset="0"/>
                <a:cs typeface="Times New Roman" panose="02020603050405020304" pitchFamily="18" charset="0"/>
              </a:rPr>
              <a:t>Deploy pipeline as a </a:t>
            </a:r>
            <a:r>
              <a:rPr lang="en-US" sz="1400" b="1" dirty="0">
                <a:latin typeface="Times New Roman" panose="02020603050405020304" pitchFamily="18" charset="0"/>
                <a:cs typeface="Times New Roman" panose="02020603050405020304" pitchFamily="18" charset="0"/>
              </a:rPr>
              <a:t>dashboard</a:t>
            </a:r>
            <a:r>
              <a:rPr lang="en-US" sz="1400" dirty="0">
                <a:latin typeface="Times New Roman" panose="02020603050405020304" pitchFamily="18" charset="0"/>
                <a:cs typeface="Times New Roman" panose="02020603050405020304" pitchFamily="18" charset="0"/>
              </a:rPr>
              <a:t> connecting SBERT → Neo4j → LSTM.</a:t>
            </a:r>
          </a:p>
          <a:p>
            <a:r>
              <a:rPr lang="en-US" sz="1400" dirty="0">
                <a:latin typeface="Times New Roman" panose="02020603050405020304" pitchFamily="18" charset="0"/>
                <a:cs typeface="Times New Roman" panose="02020603050405020304" pitchFamily="18" charset="0"/>
              </a:rPr>
              <a:t>Allow clinicians to query “What happens if…?” treatment scenarios.</a:t>
            </a:r>
          </a:p>
          <a:p>
            <a:pPr marL="0" indent="0">
              <a:buNone/>
            </a:pPr>
            <a:r>
              <a:rPr lang="en-US" sz="1400" b="1" dirty="0">
                <a:latin typeface="Times New Roman" panose="02020603050405020304" pitchFamily="18" charset="0"/>
                <a:cs typeface="Times New Roman" panose="02020603050405020304" pitchFamily="18" charset="0"/>
              </a:rPr>
              <a:t>4. Counterfactual Outcome Simulation</a:t>
            </a:r>
          </a:p>
          <a:p>
            <a:r>
              <a:rPr lang="en-US" sz="1400" dirty="0">
                <a:latin typeface="Times New Roman" panose="02020603050405020304" pitchFamily="18" charset="0"/>
                <a:cs typeface="Times New Roman" panose="02020603050405020304" pitchFamily="18" charset="0"/>
              </a:rPr>
              <a:t>Extend causal module to simulate treatment changes (e.g., drug dose adjustments).</a:t>
            </a:r>
          </a:p>
          <a:p>
            <a:r>
              <a:rPr lang="en-US" sz="1400" dirty="0">
                <a:latin typeface="Times New Roman" panose="02020603050405020304" pitchFamily="18" charset="0"/>
                <a:cs typeface="Times New Roman" panose="02020603050405020304" pitchFamily="18" charset="0"/>
              </a:rPr>
              <a:t>Enable true alternative-pathway generation with risk estimation.</a:t>
            </a:r>
          </a:p>
          <a:p>
            <a:pPr marL="0" indent="0">
              <a:buNone/>
            </a:pPr>
            <a:r>
              <a:rPr lang="en-US" sz="1400" b="1" dirty="0">
                <a:latin typeface="Times New Roman" panose="02020603050405020304" pitchFamily="18" charset="0"/>
                <a:cs typeface="Times New Roman" panose="02020603050405020304" pitchFamily="18" charset="0"/>
              </a:rPr>
              <a:t>5. Clinical Validation</a:t>
            </a:r>
          </a:p>
          <a:p>
            <a:r>
              <a:rPr lang="en-US" sz="1400" dirty="0">
                <a:latin typeface="Times New Roman" panose="02020603050405020304" pitchFamily="18" charset="0"/>
                <a:cs typeface="Times New Roman" panose="02020603050405020304" pitchFamily="18" charset="0"/>
              </a:rPr>
              <a:t>Validate predictions with clinical experts and benchmark against known protocols.</a:t>
            </a:r>
          </a:p>
          <a:p>
            <a:endParaRPr lang="en-US" sz="1400" dirty="0">
              <a:latin typeface="Times New Roman" panose="02020603050405020304" pitchFamily="18" charset="0"/>
              <a:cs typeface="Times New Roman" panose="02020603050405020304" pitchFamily="18" charset="0"/>
            </a:endParaRPr>
          </a:p>
          <a:p>
            <a:pPr marL="0" indent="0">
              <a:buNone/>
            </a:pPr>
            <a:endParaRPr lang="en-IN" sz="1400" dirty="0">
              <a:latin typeface="Times New Roman" panose="02020603050405020304" pitchFamily="18" charset="0"/>
              <a:cs typeface="Times New Roman" panose="02020603050405020304" pitchFamily="18" charset="0"/>
            </a:endParaRPr>
          </a:p>
          <a:p>
            <a:pPr marL="0" indent="0">
              <a:buNone/>
            </a:pPr>
            <a:endParaRPr lang="en-IN" sz="1400" b="1" dirty="0">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075A86F7-B4A0-9D7F-B984-8FC93C856FAB}"/>
              </a:ext>
            </a:extLst>
          </p:cNvPr>
          <p:cNvSpPr>
            <a:spLocks noGrp="1"/>
          </p:cNvSpPr>
          <p:nvPr>
            <p:ph type="sldNum" sz="quarter" idx="12"/>
          </p:nvPr>
        </p:nvSpPr>
        <p:spPr/>
        <p:txBody>
          <a:bodyPr/>
          <a:lstStyle/>
          <a:p>
            <a:fld id="{F860F34E-4A79-A240-AEA8-3E29BB228B1B}" type="slidenum">
              <a:rPr lang="en-US" smtClean="0"/>
              <a:t>18</a:t>
            </a:fld>
            <a:endParaRPr lang="en-US"/>
          </a:p>
        </p:txBody>
      </p:sp>
      <p:pic>
        <p:nvPicPr>
          <p:cNvPr id="6" name="Picture 5">
            <a:extLst>
              <a:ext uri="{FF2B5EF4-FFF2-40B4-BE49-F238E27FC236}">
                <a16:creationId xmlns:a16="http://schemas.microsoft.com/office/drawing/2014/main" id="{F4589EB7-35CC-2486-961A-3400304D7D3D}"/>
              </a:ext>
            </a:extLst>
          </p:cNvPr>
          <p:cNvPicPr>
            <a:picLocks noChangeAspect="1"/>
          </p:cNvPicPr>
          <p:nvPr/>
        </p:nvPicPr>
        <p:blipFill>
          <a:blip r:embed="rId2"/>
          <a:stretch>
            <a:fillRect/>
          </a:stretch>
        </p:blipFill>
        <p:spPr>
          <a:xfrm>
            <a:off x="231962" y="6016749"/>
            <a:ext cx="1599045" cy="685305"/>
          </a:xfrm>
          <a:prstGeom prst="rect">
            <a:avLst/>
          </a:prstGeom>
        </p:spPr>
      </p:pic>
      <p:pic>
        <p:nvPicPr>
          <p:cNvPr id="7" name="Picture 6">
            <a:extLst>
              <a:ext uri="{FF2B5EF4-FFF2-40B4-BE49-F238E27FC236}">
                <a16:creationId xmlns:a16="http://schemas.microsoft.com/office/drawing/2014/main" id="{D51D58F5-7AB8-120B-DA07-4EE63390C773}"/>
              </a:ext>
            </a:extLst>
          </p:cNvPr>
          <p:cNvPicPr>
            <a:picLocks noChangeAspect="1"/>
          </p:cNvPicPr>
          <p:nvPr/>
        </p:nvPicPr>
        <p:blipFill>
          <a:blip r:embed="rId3"/>
          <a:stretch>
            <a:fillRect/>
          </a:stretch>
        </p:blipFill>
        <p:spPr>
          <a:xfrm>
            <a:off x="9606580" y="6329398"/>
            <a:ext cx="2358689" cy="113868"/>
          </a:xfrm>
          <a:prstGeom prst="rect">
            <a:avLst/>
          </a:prstGeom>
        </p:spPr>
      </p:pic>
    </p:spTree>
    <p:extLst>
      <p:ext uri="{BB962C8B-B14F-4D97-AF65-F5344CB8AC3E}">
        <p14:creationId xmlns:p14="http://schemas.microsoft.com/office/powerpoint/2010/main" val="544564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338CA-AF91-3306-26A2-891F9FFAA6A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DC527-910B-F775-5E0D-D833902290CF}"/>
              </a:ext>
            </a:extLst>
          </p:cNvPr>
          <p:cNvSpPr>
            <a:spLocks noGrp="1"/>
          </p:cNvSpPr>
          <p:nvPr>
            <p:ph idx="1"/>
          </p:nvPr>
        </p:nvSpPr>
        <p:spPr>
          <a:xfrm>
            <a:off x="573190" y="1227952"/>
            <a:ext cx="11618810" cy="4402095"/>
          </a:xfrm>
        </p:spPr>
        <p:txBody>
          <a:bodyPr>
            <a:noAutofit/>
          </a:bodyPr>
          <a:lstStyle/>
          <a:p>
            <a:pPr marL="0" indent="0">
              <a:buNone/>
            </a:pPr>
            <a:r>
              <a:rPr lang="en-US" sz="1600" dirty="0">
                <a:latin typeface="Times New Roman" panose="02020603050405020304" pitchFamily="18" charset="0"/>
                <a:cs typeface="Times New Roman" panose="02020603050405020304" pitchFamily="18" charset="0"/>
              </a:rPr>
              <a:t>[1] C.-C. Liu, H.-R. Yao, D.-C. Chang, and O. Frieder, “</a:t>
            </a:r>
            <a:r>
              <a:rPr lang="en-US" sz="1600" dirty="0" err="1">
                <a:latin typeface="Times New Roman" panose="02020603050405020304" pitchFamily="18" charset="0"/>
                <a:cs typeface="Times New Roman" panose="02020603050405020304" pitchFamily="18" charset="0"/>
              </a:rPr>
              <a:t>Treatrag</a:t>
            </a:r>
            <a:r>
              <a:rPr lang="en-US" sz="1600" dirty="0">
                <a:latin typeface="Times New Roman" panose="02020603050405020304" pitchFamily="18" charset="0"/>
                <a:cs typeface="Times New Roman" panose="02020603050405020304" pitchFamily="18" charset="0"/>
              </a:rPr>
              <a:t>: A framework for personalized treatment recommendation,” in Proceedings of the 19</a:t>
            </a:r>
            <a:r>
              <a:rPr lang="en-US" sz="1600" baseline="30000" dirty="0">
                <a:latin typeface="Times New Roman" panose="02020603050405020304" pitchFamily="18" charset="0"/>
                <a:cs typeface="Times New Roman" panose="02020603050405020304" pitchFamily="18" charset="0"/>
              </a:rPr>
              <a:t>th</a:t>
            </a:r>
            <a:r>
              <a:rPr lang="en-US" sz="1600" dirty="0">
                <a:latin typeface="Times New Roman" panose="02020603050405020304" pitchFamily="18" charset="0"/>
                <a:cs typeface="Times New Roman" panose="02020603050405020304" pitchFamily="18" charset="0"/>
              </a:rPr>
              <a:t> ACM Conference on Recommender Systems (</a:t>
            </a:r>
            <a:r>
              <a:rPr lang="en-US" sz="1600" dirty="0" err="1">
                <a:latin typeface="Times New Roman" panose="02020603050405020304" pitchFamily="18" charset="0"/>
                <a:cs typeface="Times New Roman" panose="02020603050405020304" pitchFamily="18" charset="0"/>
              </a:rPr>
              <a:t>RecSys</a:t>
            </a:r>
            <a:r>
              <a:rPr lang="en-US" sz="1600" dirty="0">
                <a:latin typeface="Times New Roman" panose="02020603050405020304" pitchFamily="18" charset="0"/>
                <a:cs typeface="Times New Roman" panose="02020603050405020304" pitchFamily="18" charset="0"/>
              </a:rPr>
              <a:t> ’25). Prague, Czech Republic: Association for Computing Machinery, 2025. [Online]. Available:</a:t>
            </a:r>
          </a:p>
          <a:p>
            <a:pPr marL="0" indent="0">
              <a:buNone/>
            </a:pPr>
            <a:r>
              <a:rPr lang="en-IN" sz="1600" dirty="0">
                <a:latin typeface="Times New Roman" panose="02020603050405020304" pitchFamily="18" charset="0"/>
                <a:cs typeface="Times New Roman" panose="02020603050405020304" pitchFamily="18" charset="0"/>
              </a:rPr>
              <a:t>https://dl.acm.org/doi/10.1145/3705328.3748022</a:t>
            </a:r>
          </a:p>
          <a:p>
            <a:pPr marL="0" indent="0">
              <a:buNone/>
            </a:pPr>
            <a:r>
              <a:rPr lang="en-IN" sz="1600" dirty="0">
                <a:latin typeface="Times New Roman" panose="02020603050405020304" pitchFamily="18" charset="0"/>
                <a:cs typeface="Times New Roman" panose="02020603050405020304" pitchFamily="18" charset="0"/>
              </a:rPr>
              <a:t>[2] R. Yang, Y. Ning, E. </a:t>
            </a:r>
            <a:r>
              <a:rPr lang="en-IN" sz="1600" dirty="0" err="1">
                <a:latin typeface="Times New Roman" panose="02020603050405020304" pitchFamily="18" charset="0"/>
                <a:cs typeface="Times New Roman" panose="02020603050405020304" pitchFamily="18" charset="0"/>
              </a:rPr>
              <a:t>Keppo</a:t>
            </a:r>
            <a:r>
              <a:rPr lang="en-IN" sz="1600" dirty="0">
                <a:latin typeface="Times New Roman" panose="02020603050405020304" pitchFamily="18" charset="0"/>
                <a:cs typeface="Times New Roman" panose="02020603050405020304" pitchFamily="18" charset="0"/>
              </a:rPr>
              <a:t>, M. Liu, C. Hong, D. S. Bitterman, J. C. L. Ong, D. S. W. Ting, and N. Liu, “Retrieval-augmented generation for generative </a:t>
            </a:r>
            <a:r>
              <a:rPr lang="en-US" sz="1600" dirty="0">
                <a:latin typeface="Times New Roman" panose="02020603050405020304" pitchFamily="18" charset="0"/>
                <a:cs typeface="Times New Roman" panose="02020603050405020304" pitchFamily="18" charset="0"/>
              </a:rPr>
              <a:t>artificial intelligence in health care,” </a:t>
            </a:r>
            <a:r>
              <a:rPr lang="en-US" sz="1600" dirty="0" err="1">
                <a:latin typeface="Times New Roman" panose="02020603050405020304" pitchFamily="18" charset="0"/>
                <a:cs typeface="Times New Roman" panose="02020603050405020304" pitchFamily="18" charset="0"/>
              </a:rPr>
              <a:t>npj</a:t>
            </a:r>
            <a:r>
              <a:rPr lang="en-US" sz="1600" dirty="0">
                <a:latin typeface="Times New Roman" panose="02020603050405020304" pitchFamily="18" charset="0"/>
                <a:cs typeface="Times New Roman" panose="02020603050405020304" pitchFamily="18" charset="0"/>
              </a:rPr>
              <a:t> Health Systems, vol. 2, no. 2, 2025.</a:t>
            </a:r>
            <a:r>
              <a:rPr lang="fr-FR" sz="1600" dirty="0">
                <a:latin typeface="Times New Roman" panose="02020603050405020304" pitchFamily="18" charset="0"/>
                <a:cs typeface="Times New Roman" panose="02020603050405020304" pitchFamily="18" charset="0"/>
              </a:rPr>
              <a:t>[Online]. </a:t>
            </a:r>
            <a:r>
              <a:rPr lang="fr-FR" sz="1600" dirty="0" err="1">
                <a:latin typeface="Times New Roman" panose="02020603050405020304" pitchFamily="18" charset="0"/>
                <a:cs typeface="Times New Roman" panose="02020603050405020304" pitchFamily="18" charset="0"/>
              </a:rPr>
              <a:t>Available</a:t>
            </a:r>
            <a:r>
              <a:rPr lang="fr-FR" sz="1600" dirty="0">
                <a:latin typeface="Times New Roman" panose="02020603050405020304" pitchFamily="18" charset="0"/>
                <a:cs typeface="Times New Roman" panose="02020603050405020304" pitchFamily="18" charset="0"/>
              </a:rPr>
              <a:t>:</a:t>
            </a:r>
          </a:p>
          <a:p>
            <a:pPr marL="0" indent="0">
              <a:buNone/>
            </a:pPr>
            <a:r>
              <a:rPr lang="fr-FR" sz="1600" dirty="0">
                <a:latin typeface="Times New Roman" panose="02020603050405020304" pitchFamily="18" charset="0"/>
                <a:cs typeface="Times New Roman" panose="02020603050405020304" pitchFamily="18" charset="0"/>
              </a:rPr>
              <a:t> https://www.nature.com/articles/s44401-024-00004-1</a:t>
            </a:r>
          </a:p>
          <a:p>
            <a:pPr marL="0" indent="0">
              <a:buNone/>
            </a:pPr>
            <a:r>
              <a:rPr lang="en-US" sz="1600" dirty="0">
                <a:latin typeface="Times New Roman" panose="02020603050405020304" pitchFamily="18" charset="0"/>
                <a:cs typeface="Times New Roman" panose="02020603050405020304" pitchFamily="18" charset="0"/>
              </a:rPr>
              <a:t>[3] M. Mesinovic, P. Watkinson, and T. Zhu, “Explainable machine learning for predicting </a:t>
            </a:r>
            <a:r>
              <a:rPr lang="en-US" sz="1600" dirty="0" err="1">
                <a:latin typeface="Times New Roman" panose="02020603050405020304" pitchFamily="18" charset="0"/>
                <a:cs typeface="Times New Roman" panose="02020603050405020304" pitchFamily="18" charset="0"/>
              </a:rPr>
              <a:t>icu</a:t>
            </a:r>
            <a:r>
              <a:rPr lang="en-US" sz="1600" dirty="0">
                <a:latin typeface="Times New Roman" panose="02020603050405020304" pitchFamily="18" charset="0"/>
                <a:cs typeface="Times New Roman" panose="02020603050405020304" pitchFamily="18" charset="0"/>
              </a:rPr>
              <a:t> mortality in myocardial infarction patients using pseudo-dynamic data,” Scientific Reports, vol. 15, no. 27887, 2025. [Online]. </a:t>
            </a:r>
            <a:r>
              <a:rPr lang="fr-FR" sz="1600" dirty="0" err="1">
                <a:latin typeface="Times New Roman" panose="02020603050405020304" pitchFamily="18" charset="0"/>
                <a:cs typeface="Times New Roman" panose="02020603050405020304" pitchFamily="18" charset="0"/>
              </a:rPr>
              <a:t>Available</a:t>
            </a:r>
            <a:r>
              <a:rPr lang="fr-FR" sz="1600" dirty="0">
                <a:latin typeface="Times New Roman" panose="02020603050405020304" pitchFamily="18" charset="0"/>
                <a:cs typeface="Times New Roman" panose="02020603050405020304" pitchFamily="18" charset="0"/>
              </a:rPr>
              <a:t>: </a:t>
            </a:r>
          </a:p>
          <a:p>
            <a:pPr marL="0" indent="0">
              <a:buNone/>
            </a:pPr>
            <a:r>
              <a:rPr lang="fr-FR" sz="1600" dirty="0">
                <a:latin typeface="Times New Roman" panose="02020603050405020304" pitchFamily="18" charset="0"/>
                <a:cs typeface="Times New Roman" panose="02020603050405020304" pitchFamily="18" charset="0"/>
              </a:rPr>
              <a:t>https://www.nature.com/articles/s41598-025-13299-3</a:t>
            </a:r>
          </a:p>
          <a:p>
            <a:pPr marL="0" indent="0">
              <a:buNone/>
            </a:pPr>
            <a:r>
              <a:rPr lang="en-US" sz="1600" dirty="0">
                <a:latin typeface="Times New Roman" panose="02020603050405020304" pitchFamily="18" charset="0"/>
                <a:cs typeface="Times New Roman" panose="02020603050405020304" pitchFamily="18" charset="0"/>
              </a:rPr>
              <a:t>[4] J. Wu, J. Zhu, and Y. Qi, “Medical graph rag: Towards safe medical large language model via graph retrieval-augmented generation,”</a:t>
            </a:r>
          </a:p>
          <a:p>
            <a:pPr marL="0" indent="0">
              <a:buNone/>
            </a:pPr>
            <a:r>
              <a:rPr lang="en-IN" sz="1600" dirty="0" err="1">
                <a:latin typeface="Times New Roman" panose="02020603050405020304" pitchFamily="18" charset="0"/>
                <a:cs typeface="Times New Roman" panose="02020603050405020304" pitchFamily="18" charset="0"/>
              </a:rPr>
              <a:t>arXiv</a:t>
            </a:r>
            <a:r>
              <a:rPr lang="en-IN" sz="1600" dirty="0">
                <a:latin typeface="Times New Roman" panose="02020603050405020304" pitchFamily="18" charset="0"/>
                <a:cs typeface="Times New Roman" panose="02020603050405020304" pitchFamily="18" charset="0"/>
              </a:rPr>
              <a:t> preprint arXiv:2408.04187,</a:t>
            </a:r>
            <a:endParaRPr lang="en-US" sz="1600" i="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1DA12E6-58C1-17DB-A3A8-129F718C594D}"/>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A9568C1C-2EE5-230D-983C-E213AFCAEAE0}"/>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B3CC31FA-E4BF-D128-41A5-4A37CB9D0824}"/>
              </a:ext>
            </a:extLst>
          </p:cNvPr>
          <p:cNvSpPr>
            <a:spLocks noGrp="1"/>
          </p:cNvSpPr>
          <p:nvPr>
            <p:ph type="title"/>
          </p:nvPr>
        </p:nvSpPr>
        <p:spPr>
          <a:xfrm>
            <a:off x="801789" y="365125"/>
            <a:ext cx="10677965" cy="754769"/>
          </a:xfrm>
        </p:spPr>
        <p:txBody>
          <a:bodyPr>
            <a:normAutofit/>
          </a:bodyPr>
          <a:lstStyle/>
          <a:p>
            <a:r>
              <a:rPr lang="en-US" b="1" dirty="0">
                <a:solidFill>
                  <a:srgbClr val="079418"/>
                </a:solidFill>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7BEFCC0-35E5-E54D-F2D7-364C66162987}"/>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19</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3320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09505-16A9-5F40-9BAF-3E022D3C2EAB}"/>
              </a:ext>
            </a:extLst>
          </p:cNvPr>
          <p:cNvSpPr/>
          <p:nvPr/>
        </p:nvSpPr>
        <p:spPr>
          <a:xfrm>
            <a:off x="0" y="1513211"/>
            <a:ext cx="12192000" cy="4005558"/>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5DB1086-1365-B942-BFE2-A2552509A3D9}"/>
              </a:ext>
            </a:extLst>
          </p:cNvPr>
          <p:cNvSpPr>
            <a:spLocks noGrp="1"/>
          </p:cNvSpPr>
          <p:nvPr>
            <p:ph idx="1"/>
          </p:nvPr>
        </p:nvSpPr>
        <p:spPr>
          <a:xfrm>
            <a:off x="1831008" y="2042160"/>
            <a:ext cx="8152088" cy="3163767"/>
          </a:xfrm>
        </p:spPr>
        <p:txBody>
          <a:bodyPr>
            <a:noAutofit/>
          </a:bodyPr>
          <a:lstStyle/>
          <a:p>
            <a:pPr marL="0" indent="0" algn="ctr">
              <a:buNone/>
            </a:pPr>
            <a:r>
              <a:rPr lang="en-IN" sz="2000" dirty="0" err="1">
                <a:solidFill>
                  <a:schemeClr val="bg2"/>
                </a:solidFill>
                <a:latin typeface="Times New Roman" panose="02020603050405020304" pitchFamily="18" charset="0"/>
                <a:cs typeface="Times New Roman" panose="02020603050405020304" pitchFamily="18" charset="0"/>
              </a:rPr>
              <a:t>AltRAG</a:t>
            </a:r>
            <a:r>
              <a:rPr lang="en-IN" sz="2000" dirty="0">
                <a:solidFill>
                  <a:schemeClr val="bg2"/>
                </a:solidFill>
                <a:latin typeface="Times New Roman" panose="02020603050405020304" pitchFamily="18" charset="0"/>
                <a:cs typeface="Times New Roman" panose="02020603050405020304" pitchFamily="18" charset="0"/>
              </a:rPr>
              <a:t>+: Retrieval-Augmented Graphs for Dynamic Mortality Trajectories and Alternative Treatment Pathways in Critical Care</a:t>
            </a:r>
          </a:p>
          <a:p>
            <a:pPr marL="0" indent="0" algn="ctr">
              <a:buNone/>
            </a:pPr>
            <a:endParaRPr lang="en-US" sz="2000" dirty="0">
              <a:solidFill>
                <a:schemeClr val="bg2"/>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r>
              <a:rPr lang="en-IN" sz="1400" b="1" dirty="0">
                <a:solidFill>
                  <a:schemeClr val="bg2"/>
                </a:solidFill>
                <a:latin typeface="Times New Roman" panose="02020603050405020304" pitchFamily="18" charset="0"/>
                <a:cs typeface="Times New Roman" panose="02020603050405020304" pitchFamily="18" charset="0"/>
              </a:rPr>
              <a:t>Summary:</a:t>
            </a:r>
          </a:p>
          <a:p>
            <a:pPr marL="0" lvl="0" indent="0" eaLnBrk="0" fontAlgn="base" hangingPunct="0">
              <a:lnSpc>
                <a:spcPct val="100000"/>
              </a:lnSpc>
              <a:spcBef>
                <a:spcPct val="0"/>
              </a:spcBef>
              <a:spcAft>
                <a:spcPct val="0"/>
              </a:spcAft>
              <a:buFontTx/>
              <a:buChar char="•"/>
            </a:pPr>
            <a:r>
              <a:rPr lang="en-IN" sz="1400" b="1" dirty="0">
                <a:solidFill>
                  <a:schemeClr val="bg2"/>
                </a:solidFill>
                <a:latin typeface="Times New Roman" panose="02020603050405020304" pitchFamily="18" charset="0"/>
                <a:cs typeface="Times New Roman" panose="02020603050405020304" pitchFamily="18" charset="0"/>
              </a:rPr>
              <a:t> </a:t>
            </a:r>
            <a:r>
              <a:rPr lang="en-IN" sz="1400" dirty="0" err="1">
                <a:solidFill>
                  <a:schemeClr val="bg1"/>
                </a:solidFill>
              </a:rPr>
              <a:t>AltRAG</a:t>
            </a:r>
            <a:r>
              <a:rPr lang="en-IN" sz="1400" dirty="0">
                <a:solidFill>
                  <a:schemeClr val="bg1"/>
                </a:solidFill>
              </a:rPr>
              <a:t>+ extends the </a:t>
            </a:r>
            <a:r>
              <a:rPr lang="en-IN" sz="1400" dirty="0" err="1">
                <a:solidFill>
                  <a:schemeClr val="bg1"/>
                </a:solidFill>
              </a:rPr>
              <a:t>TreatRAG</a:t>
            </a:r>
            <a:r>
              <a:rPr lang="en-IN" sz="1400" dirty="0">
                <a:solidFill>
                  <a:schemeClr val="bg1"/>
                </a:solidFill>
              </a:rPr>
              <a:t> framework into a unified pipeline that retrieves similar ICU patients, reasons over their treatment sequences using clinical graphs, and predicts patient-specific outcome trajectories using ML and LSTM models. By combining MIMIC-IV EHR data, SBERT+FAISS retrieval, and Neo4j-based treatment graphs, it provides clinicians with multiple interpretable and risk-aware treatment options for new ICU admissions.</a:t>
            </a:r>
            <a:br>
              <a:rPr lang="en-IN" sz="1400" dirty="0">
                <a:solidFill>
                  <a:schemeClr val="bg2"/>
                </a:solidFill>
                <a:latin typeface="Times New Roman" panose="02020603050405020304" pitchFamily="18" charset="0"/>
                <a:cs typeface="Times New Roman" panose="02020603050405020304" pitchFamily="18" charset="0"/>
              </a:rPr>
            </a:br>
            <a:endParaRPr lang="en-IN" sz="1400" dirty="0">
              <a:solidFill>
                <a:schemeClr val="bg2"/>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FFC1D17-55AD-6C45-BF39-A59E65E2791E}"/>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0" name="Picture 9">
            <a:extLst>
              <a:ext uri="{FF2B5EF4-FFF2-40B4-BE49-F238E27FC236}">
                <a16:creationId xmlns:a16="http://schemas.microsoft.com/office/drawing/2014/main" id="{89B29CF7-7FFE-834F-A256-BC3C11FAF001}"/>
              </a:ext>
            </a:extLst>
          </p:cNvPr>
          <p:cNvPicPr>
            <a:picLocks noChangeAspect="1"/>
          </p:cNvPicPr>
          <p:nvPr/>
        </p:nvPicPr>
        <p:blipFill>
          <a:blip r:embed="rId3"/>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FE692014-46C0-4B98-BCEF-92C154242C2E}"/>
              </a:ext>
            </a:extLst>
          </p:cNvPr>
          <p:cNvSpPr>
            <a:spLocks noGrp="1"/>
          </p:cNvSpPr>
          <p:nvPr>
            <p:ph type="sldNum" sz="quarter" idx="12"/>
          </p:nvPr>
        </p:nvSpPr>
        <p:spPr/>
        <p:txBody>
          <a:bodyPr/>
          <a:lstStyle/>
          <a:p>
            <a:fld id="{F860F34E-4A79-A240-AEA8-3E29BB228B1B}" type="slidenum">
              <a:rPr lang="en-US" smtClean="0"/>
              <a:t>2</a:t>
            </a:fld>
            <a:endParaRPr lang="en-US"/>
          </a:p>
        </p:txBody>
      </p:sp>
    </p:spTree>
    <p:extLst>
      <p:ext uri="{BB962C8B-B14F-4D97-AF65-F5344CB8AC3E}">
        <p14:creationId xmlns:p14="http://schemas.microsoft.com/office/powerpoint/2010/main" val="127875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F402B760-09FB-7348-8C67-DCAC88C6CBC2}"/>
              </a:ext>
            </a:extLst>
          </p:cNvPr>
          <p:cNvSpPr/>
          <p:nvPr/>
        </p:nvSpPr>
        <p:spPr>
          <a:xfrm>
            <a:off x="8076008" y="1039839"/>
            <a:ext cx="3457401" cy="3457401"/>
          </a:xfrm>
          <a:prstGeom prst="ellipse">
            <a:avLst/>
          </a:prstGeom>
          <a:solidFill>
            <a:srgbClr val="74C4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500" dirty="0">
              <a:ln w="0"/>
              <a:solidFill>
                <a:schemeClr val="bg1"/>
              </a:solidFill>
              <a:effectLst>
                <a:outerShdw blurRad="38100" dist="19050" dir="2700000" algn="tl" rotWithShape="0">
                  <a:schemeClr val="dk1">
                    <a:alpha val="40000"/>
                  </a:schemeClr>
                </a:outerShdw>
              </a:effectLst>
            </a:endParaRPr>
          </a:p>
        </p:txBody>
      </p:sp>
      <p:sp>
        <p:nvSpPr>
          <p:cNvPr id="21" name="Oval 20">
            <a:extLst>
              <a:ext uri="{FF2B5EF4-FFF2-40B4-BE49-F238E27FC236}">
                <a16:creationId xmlns:a16="http://schemas.microsoft.com/office/drawing/2014/main" id="{10A4EF44-D1A3-E14E-BB09-389A47FCDC48}"/>
              </a:ext>
            </a:extLst>
          </p:cNvPr>
          <p:cNvSpPr/>
          <p:nvPr/>
        </p:nvSpPr>
        <p:spPr>
          <a:xfrm>
            <a:off x="6124379" y="1774456"/>
            <a:ext cx="2496674" cy="2496674"/>
          </a:xfrm>
          <a:prstGeom prst="ellipse">
            <a:avLst/>
          </a:prstGeom>
          <a:solidFill>
            <a:srgbClr val="007B3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683A2ACE-0D5E-384B-9A6E-674AEC575B68}"/>
              </a:ext>
            </a:extLst>
          </p:cNvPr>
          <p:cNvSpPr/>
          <p:nvPr/>
        </p:nvSpPr>
        <p:spPr>
          <a:xfrm>
            <a:off x="7512922" y="3762622"/>
            <a:ext cx="1946630" cy="1946630"/>
          </a:xfrm>
          <a:prstGeom prst="ellipse">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sz="1300" dirty="0">
              <a:ln w="0"/>
              <a:solidFill>
                <a:schemeClr val="bg1"/>
              </a:solidFill>
              <a:effectLst>
                <a:outerShdw blurRad="38100" dist="19050" dir="2700000" algn="tl" rotWithShape="0">
                  <a:schemeClr val="dk1">
                    <a:alpha val="40000"/>
                  </a:schemeClr>
                </a:outerShdw>
              </a:effectLst>
            </a:endParaRPr>
          </a:p>
        </p:txBody>
      </p:sp>
      <p:pic>
        <p:nvPicPr>
          <p:cNvPr id="24" name="Picture 23">
            <a:extLst>
              <a:ext uri="{FF2B5EF4-FFF2-40B4-BE49-F238E27FC236}">
                <a16:creationId xmlns:a16="http://schemas.microsoft.com/office/drawing/2014/main" id="{FB2AF749-8A90-084D-9E88-6F607893C5B7}"/>
              </a:ext>
            </a:extLst>
          </p:cNvPr>
          <p:cNvPicPr>
            <a:picLocks noChangeAspect="1"/>
          </p:cNvPicPr>
          <p:nvPr/>
        </p:nvPicPr>
        <p:blipFill>
          <a:blip r:embed="rId2"/>
          <a:stretch>
            <a:fillRect/>
          </a:stretch>
        </p:blipFill>
        <p:spPr>
          <a:xfrm>
            <a:off x="9384903" y="1310738"/>
            <a:ext cx="839610" cy="927436"/>
          </a:xfrm>
          <a:prstGeom prst="rect">
            <a:avLst/>
          </a:prstGeom>
        </p:spPr>
      </p:pic>
      <p:pic>
        <p:nvPicPr>
          <p:cNvPr id="25" name="Picture 24">
            <a:extLst>
              <a:ext uri="{FF2B5EF4-FFF2-40B4-BE49-F238E27FC236}">
                <a16:creationId xmlns:a16="http://schemas.microsoft.com/office/drawing/2014/main" id="{A9675027-528B-EB43-A286-5E8E73779BB3}"/>
              </a:ext>
            </a:extLst>
          </p:cNvPr>
          <p:cNvPicPr>
            <a:picLocks noChangeAspect="1"/>
          </p:cNvPicPr>
          <p:nvPr/>
        </p:nvPicPr>
        <p:blipFill>
          <a:blip r:embed="rId2"/>
          <a:stretch>
            <a:fillRect/>
          </a:stretch>
        </p:blipFill>
        <p:spPr>
          <a:xfrm>
            <a:off x="7026259" y="2179707"/>
            <a:ext cx="608650" cy="672317"/>
          </a:xfrm>
          <a:prstGeom prst="rect">
            <a:avLst/>
          </a:prstGeom>
        </p:spPr>
      </p:pic>
      <p:pic>
        <p:nvPicPr>
          <p:cNvPr id="26" name="Picture 25">
            <a:extLst>
              <a:ext uri="{FF2B5EF4-FFF2-40B4-BE49-F238E27FC236}">
                <a16:creationId xmlns:a16="http://schemas.microsoft.com/office/drawing/2014/main" id="{FCBEC96E-9508-B645-BDEB-A15BFDD9BA90}"/>
              </a:ext>
            </a:extLst>
          </p:cNvPr>
          <p:cNvPicPr>
            <a:picLocks noChangeAspect="1"/>
          </p:cNvPicPr>
          <p:nvPr/>
        </p:nvPicPr>
        <p:blipFill>
          <a:blip r:embed="rId2"/>
          <a:stretch>
            <a:fillRect/>
          </a:stretch>
        </p:blipFill>
        <p:spPr>
          <a:xfrm>
            <a:off x="8262513" y="4071080"/>
            <a:ext cx="447447" cy="494252"/>
          </a:xfrm>
          <a:prstGeom prst="rect">
            <a:avLst/>
          </a:prstGeom>
        </p:spPr>
      </p:pic>
      <p:pic>
        <p:nvPicPr>
          <p:cNvPr id="12" name="Picture 11">
            <a:extLst>
              <a:ext uri="{FF2B5EF4-FFF2-40B4-BE49-F238E27FC236}">
                <a16:creationId xmlns:a16="http://schemas.microsoft.com/office/drawing/2014/main" id="{3FA7DCF1-6C16-374C-8F76-507B203E3BBD}"/>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4" name="Picture 13">
            <a:extLst>
              <a:ext uri="{FF2B5EF4-FFF2-40B4-BE49-F238E27FC236}">
                <a16:creationId xmlns:a16="http://schemas.microsoft.com/office/drawing/2014/main" id="{6F2A6CD8-29EB-AC48-A197-87E92D2FF2CD}"/>
              </a:ext>
            </a:extLst>
          </p:cNvPr>
          <p:cNvPicPr>
            <a:picLocks noChangeAspect="1"/>
          </p:cNvPicPr>
          <p:nvPr/>
        </p:nvPicPr>
        <p:blipFill>
          <a:blip r:embed="rId4"/>
          <a:stretch>
            <a:fillRect/>
          </a:stretch>
        </p:blipFill>
        <p:spPr>
          <a:xfrm>
            <a:off x="231962" y="6016749"/>
            <a:ext cx="1599045" cy="685305"/>
          </a:xfrm>
          <a:prstGeom prst="rect">
            <a:avLst/>
          </a:prstGeom>
        </p:spPr>
      </p:pic>
      <p:sp>
        <p:nvSpPr>
          <p:cNvPr id="2" name="Slide Number Placeholder 1">
            <a:extLst>
              <a:ext uri="{FF2B5EF4-FFF2-40B4-BE49-F238E27FC236}">
                <a16:creationId xmlns:a16="http://schemas.microsoft.com/office/drawing/2014/main" id="{8A320F0C-3D09-44B1-A6D4-37BE17747D6D}"/>
              </a:ext>
            </a:extLst>
          </p:cNvPr>
          <p:cNvSpPr>
            <a:spLocks noGrp="1"/>
          </p:cNvSpPr>
          <p:nvPr>
            <p:ph type="sldNum" sz="quarter" idx="12"/>
          </p:nvPr>
        </p:nvSpPr>
        <p:spPr/>
        <p:txBody>
          <a:bodyPr/>
          <a:lstStyle/>
          <a:p>
            <a:fld id="{F860F34E-4A79-A240-AEA8-3E29BB228B1B}" type="slidenum">
              <a:rPr lang="en-US" smtClean="0"/>
              <a:t>20</a:t>
            </a:fld>
            <a:endParaRPr lang="en-US"/>
          </a:p>
        </p:txBody>
      </p:sp>
      <p:sp>
        <p:nvSpPr>
          <p:cNvPr id="15" name="Title 1">
            <a:extLst>
              <a:ext uri="{FF2B5EF4-FFF2-40B4-BE49-F238E27FC236}">
                <a16:creationId xmlns:a16="http://schemas.microsoft.com/office/drawing/2014/main" id="{83A07544-8A84-4A57-8CC5-729BD65230BD}"/>
              </a:ext>
            </a:extLst>
          </p:cNvPr>
          <p:cNvSpPr>
            <a:spLocks noGrp="1"/>
          </p:cNvSpPr>
          <p:nvPr>
            <p:ph type="title"/>
          </p:nvPr>
        </p:nvSpPr>
        <p:spPr>
          <a:xfrm>
            <a:off x="801789" y="365125"/>
            <a:ext cx="10677965" cy="754769"/>
          </a:xfrm>
        </p:spPr>
        <p:txBody>
          <a:bodyPr>
            <a:normAutofit/>
          </a:bodyPr>
          <a:lstStyle/>
          <a:p>
            <a:r>
              <a:rPr lang="en-US" b="1" dirty="0">
                <a:solidFill>
                  <a:srgbClr val="079418"/>
                </a:solidFill>
              </a:rPr>
              <a:t>Thank You</a:t>
            </a:r>
            <a:endParaRPr lang="en-US" dirty="0"/>
          </a:p>
        </p:txBody>
      </p:sp>
    </p:spTree>
    <p:extLst>
      <p:ext uri="{BB962C8B-B14F-4D97-AF65-F5344CB8AC3E}">
        <p14:creationId xmlns:p14="http://schemas.microsoft.com/office/powerpoint/2010/main" val="263320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DAEA8-5E84-AD25-2516-1FDD17276CF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5673E-A7DA-4164-6CBE-2517AC75DFF2}"/>
              </a:ext>
            </a:extLst>
          </p:cNvPr>
          <p:cNvSpPr>
            <a:spLocks noGrp="1"/>
          </p:cNvSpPr>
          <p:nvPr>
            <p:ph idx="1"/>
          </p:nvPr>
        </p:nvSpPr>
        <p:spPr>
          <a:xfrm>
            <a:off x="573189" y="983226"/>
            <a:ext cx="4903379" cy="4646821"/>
          </a:xfrm>
        </p:spPr>
        <p:txBody>
          <a:bodyPr>
            <a:noAutofit/>
          </a:bodyPr>
          <a:lstStyle/>
          <a:p>
            <a:pPr marL="0" indent="0" algn="l">
              <a:buNone/>
            </a:pPr>
            <a:endParaRPr lang="en-US" sz="1100" i="0" dirty="0">
              <a:solidFill>
                <a:srgbClr val="333333"/>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100" dirty="0">
                <a:solidFill>
                  <a:srgbClr val="333333"/>
                </a:solidFill>
                <a:latin typeface="Times New Roman" panose="02020603050405020304" pitchFamily="18" charset="0"/>
                <a:cs typeface="Times New Roman" panose="02020603050405020304" pitchFamily="18" charset="0"/>
              </a:rPr>
              <a:t>Motivation &amp; </a:t>
            </a:r>
            <a:r>
              <a:rPr lang="en-US" sz="1100" i="0" dirty="0">
                <a:solidFill>
                  <a:srgbClr val="333333"/>
                </a:solidFill>
                <a:effectLst/>
                <a:latin typeface="Times New Roman" panose="02020603050405020304" pitchFamily="18" charset="0"/>
                <a:cs typeface="Times New Roman" panose="02020603050405020304" pitchFamily="18" charset="0"/>
              </a:rPr>
              <a:t>Background</a:t>
            </a:r>
          </a:p>
          <a:p>
            <a:pPr algn="l">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Abstract(Problem statement)</a:t>
            </a:r>
          </a:p>
          <a:p>
            <a:pPr algn="l">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Literature Survey</a:t>
            </a:r>
          </a:p>
          <a:p>
            <a:pPr algn="l">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Objectives of the Study</a:t>
            </a:r>
          </a:p>
          <a:p>
            <a:pPr>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Data Set and Data Processing</a:t>
            </a:r>
          </a:p>
          <a:p>
            <a:pPr algn="l">
              <a:buFont typeface="+mj-lt"/>
              <a:buAutoNum type="arabicPeriod"/>
            </a:pPr>
            <a:r>
              <a:rPr lang="en-US" sz="1100" dirty="0">
                <a:solidFill>
                  <a:srgbClr val="333333"/>
                </a:solidFill>
                <a:latin typeface="Times New Roman" panose="02020603050405020304" pitchFamily="18" charset="0"/>
                <a:cs typeface="Times New Roman" panose="02020603050405020304" pitchFamily="18" charset="0"/>
              </a:rPr>
              <a:t>Research Design(Workflow)</a:t>
            </a:r>
          </a:p>
          <a:p>
            <a:pPr>
              <a:buFont typeface="+mj-lt"/>
              <a:buAutoNum type="arabicPeriod"/>
            </a:pPr>
            <a:r>
              <a:rPr lang="en-IN" sz="1100" dirty="0">
                <a:latin typeface="Times New Roman" panose="02020603050405020304" pitchFamily="18" charset="0"/>
                <a:cs typeface="Times New Roman" panose="02020603050405020304" pitchFamily="18" charset="0"/>
              </a:rPr>
              <a:t>Exploratory Data Analysis (EDA)</a:t>
            </a:r>
            <a:endParaRPr lang="en-US" sz="1100" i="0" dirty="0">
              <a:solidFill>
                <a:srgbClr val="333333"/>
              </a:solidFill>
              <a:effectLst/>
              <a:latin typeface="Times New Roman" panose="02020603050405020304" pitchFamily="18" charset="0"/>
              <a:cs typeface="Times New Roman" panose="02020603050405020304" pitchFamily="18" charset="0"/>
            </a:endParaRPr>
          </a:p>
          <a:p>
            <a:pPr>
              <a:buFont typeface="+mj-lt"/>
              <a:buAutoNum type="arabicPeriod"/>
            </a:pPr>
            <a:r>
              <a:rPr lang="en-IN" sz="1100" dirty="0">
                <a:latin typeface="Times New Roman" panose="02020603050405020304" pitchFamily="18" charset="0"/>
                <a:cs typeface="Times New Roman" panose="02020603050405020304" pitchFamily="18" charset="0"/>
              </a:rPr>
              <a:t>Graph Construction using </a:t>
            </a:r>
            <a:r>
              <a:rPr lang="en-IN" sz="1100" dirty="0" err="1">
                <a:latin typeface="Times New Roman" panose="02020603050405020304" pitchFamily="18" charset="0"/>
                <a:cs typeface="Times New Roman" panose="02020603050405020304" pitchFamily="18" charset="0"/>
              </a:rPr>
              <a:t>NetworkX</a:t>
            </a:r>
            <a:endParaRPr lang="en-US" sz="1100" i="0" dirty="0">
              <a:solidFill>
                <a:srgbClr val="333333"/>
              </a:solidFill>
              <a:effectLst/>
              <a:latin typeface="Times New Roman" panose="02020603050405020304" pitchFamily="18" charset="0"/>
              <a:cs typeface="Times New Roman" panose="02020603050405020304" pitchFamily="18" charset="0"/>
            </a:endParaRPr>
          </a:p>
          <a:p>
            <a:pPr>
              <a:buFont typeface="+mj-lt"/>
              <a:buAutoNum type="arabicPeriod"/>
            </a:pPr>
            <a:r>
              <a:rPr lang="en-US" sz="1100" dirty="0">
                <a:latin typeface="Times New Roman" panose="02020603050405020304" pitchFamily="18" charset="0"/>
                <a:cs typeface="Times New Roman" panose="02020603050405020304" pitchFamily="18" charset="0"/>
              </a:rPr>
              <a:t>Graph Storage &amp; Querying with Neo4j</a:t>
            </a:r>
          </a:p>
          <a:p>
            <a:pPr>
              <a:buFont typeface="+mj-lt"/>
              <a:buAutoNum type="arabicPeriod"/>
            </a:pPr>
            <a:r>
              <a:rPr lang="en-IN" sz="1100" dirty="0">
                <a:latin typeface="Times New Roman" panose="02020603050405020304" pitchFamily="18" charset="0"/>
                <a:cs typeface="Times New Roman" panose="02020603050405020304" pitchFamily="18" charset="0"/>
              </a:rPr>
              <a:t> SBERT + FAISS for Patient Similarity Retrieval</a:t>
            </a:r>
          </a:p>
          <a:p>
            <a:pPr>
              <a:buFont typeface="+mj-lt"/>
              <a:buAutoNum type="arabicPeriod"/>
            </a:pPr>
            <a:r>
              <a:rPr lang="en-US" sz="1100" dirty="0">
                <a:latin typeface="Times New Roman" panose="02020603050405020304" pitchFamily="18" charset="0"/>
                <a:cs typeface="Times New Roman" panose="02020603050405020304" pitchFamily="18" charset="0"/>
              </a:rPr>
              <a:t>Causal Modeling &amp; Counterfactual Simulation (IPTW + Survival Analysis)</a:t>
            </a:r>
          </a:p>
          <a:p>
            <a:pPr>
              <a:buFont typeface="+mj-lt"/>
              <a:buAutoNum type="arabicPeriod"/>
            </a:pPr>
            <a:r>
              <a:rPr lang="en-IN" sz="1100" dirty="0">
                <a:latin typeface="Times New Roman" panose="02020603050405020304" pitchFamily="18" charset="0"/>
                <a:cs typeface="Times New Roman" panose="02020603050405020304" pitchFamily="18" charset="0"/>
              </a:rPr>
              <a:t>ML Models: Logistic Regression &amp; </a:t>
            </a:r>
            <a:r>
              <a:rPr lang="en-IN" sz="1100" dirty="0" err="1">
                <a:latin typeface="Times New Roman" panose="02020603050405020304" pitchFamily="18" charset="0"/>
                <a:cs typeface="Times New Roman" panose="02020603050405020304" pitchFamily="18" charset="0"/>
              </a:rPr>
              <a:t>XGBoost</a:t>
            </a:r>
            <a:endParaRPr lang="en-IN" sz="1100" dirty="0">
              <a:latin typeface="Times New Roman" panose="02020603050405020304" pitchFamily="18" charset="0"/>
              <a:cs typeface="Times New Roman" panose="02020603050405020304" pitchFamily="18" charset="0"/>
            </a:endParaRPr>
          </a:p>
          <a:p>
            <a:pPr>
              <a:buFont typeface="+mj-lt"/>
              <a:buAutoNum type="arabicPeriod"/>
            </a:pPr>
            <a:r>
              <a:rPr lang="en-US" sz="1100" dirty="0">
                <a:latin typeface="Times New Roman" panose="02020603050405020304" pitchFamily="18" charset="0"/>
                <a:cs typeface="Times New Roman" panose="02020603050405020304" pitchFamily="18" charset="0"/>
              </a:rPr>
              <a:t>LSTM Modelling + Evaluation Results</a:t>
            </a:r>
            <a:endParaRPr lang="en-IN" sz="1100" dirty="0">
              <a:latin typeface="Times New Roman" panose="02020603050405020304" pitchFamily="18" charset="0"/>
              <a:cs typeface="Times New Roman" panose="02020603050405020304" pitchFamily="18" charset="0"/>
            </a:endParaRPr>
          </a:p>
          <a:p>
            <a:pPr>
              <a:buFont typeface="+mj-lt"/>
              <a:buAutoNum type="arabicPeriod"/>
            </a:pPr>
            <a:r>
              <a:rPr lang="en-IN" sz="1100" dirty="0">
                <a:latin typeface="Times New Roman" panose="02020603050405020304" pitchFamily="18" charset="0"/>
                <a:cs typeface="Times New Roman" panose="02020603050405020304" pitchFamily="18" charset="0"/>
              </a:rPr>
              <a:t>Treatment Recommendation Demo (New ICU Patient)</a:t>
            </a:r>
            <a:endParaRPr lang="en-US" sz="1100" i="0" dirty="0">
              <a:solidFill>
                <a:srgbClr val="333333"/>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Conclusion &amp; Future Work</a:t>
            </a:r>
          </a:p>
          <a:p>
            <a:pPr algn="l">
              <a:buFont typeface="+mj-lt"/>
              <a:buAutoNum type="arabicPeriod"/>
            </a:pPr>
            <a:r>
              <a:rPr lang="en-US" sz="1100" i="0" dirty="0">
                <a:solidFill>
                  <a:srgbClr val="333333"/>
                </a:solidFill>
                <a:effectLst/>
                <a:latin typeface="Times New Roman" panose="02020603050405020304" pitchFamily="18" charset="0"/>
                <a:cs typeface="Times New Roman" panose="02020603050405020304" pitchFamily="18" charset="0"/>
              </a:rPr>
              <a:t>References</a:t>
            </a:r>
          </a:p>
        </p:txBody>
      </p:sp>
      <p:pic>
        <p:nvPicPr>
          <p:cNvPr id="9" name="Picture 8">
            <a:extLst>
              <a:ext uri="{FF2B5EF4-FFF2-40B4-BE49-F238E27FC236}">
                <a16:creationId xmlns:a16="http://schemas.microsoft.com/office/drawing/2014/main" id="{2159A17B-A791-7D5C-5065-9B0A5E2E9F81}"/>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1939E499-554F-5B14-5EF1-1CFBD887276D}"/>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85F58251-9B52-B696-9194-3F7FD6EE00F9}"/>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Agenda</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7CAE932-24D1-6AA3-9123-B3CBB0B2C2E3}"/>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3</a:t>
            </a:fld>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011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D683-6C2F-F96D-1DAB-A0E1C751045E}"/>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C234C84-1770-8530-F76C-C10EAA7071D1}"/>
              </a:ext>
            </a:extLst>
          </p:cNvPr>
          <p:cNvSpPr>
            <a:spLocks noGrp="1"/>
          </p:cNvSpPr>
          <p:nvPr>
            <p:ph type="title"/>
          </p:nvPr>
        </p:nvSpPr>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Motivation &amp; Background</a:t>
            </a:r>
            <a:endParaRPr lang="en-US" sz="3200" dirty="0">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D64DE9C7-69FF-1C44-3DCE-A770E4EE0700}"/>
              </a:ext>
            </a:extLst>
          </p:cNvPr>
          <p:cNvSpPr>
            <a:spLocks noGrp="1"/>
          </p:cNvSpPr>
          <p:nvPr>
            <p:ph sz="half" idx="2"/>
          </p:nvPr>
        </p:nvSpPr>
        <p:spPr>
          <a:xfrm>
            <a:off x="4978400" y="1825625"/>
            <a:ext cx="3474720" cy="4117975"/>
          </a:xfrm>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Motivation</a:t>
            </a:r>
          </a:p>
          <a:p>
            <a:r>
              <a:rPr lang="en-US" sz="1800" dirty="0">
                <a:latin typeface="Times New Roman" panose="02020603050405020304" pitchFamily="18" charset="0"/>
                <a:cs typeface="Times New Roman" panose="02020603050405020304" pitchFamily="18" charset="0"/>
              </a:rPr>
              <a:t>Our goal is to extend this idea and build </a:t>
            </a:r>
            <a:r>
              <a:rPr lang="en-US" sz="1800" dirty="0" err="1">
                <a:latin typeface="Times New Roman" panose="02020603050405020304" pitchFamily="18" charset="0"/>
                <a:cs typeface="Times New Roman" panose="02020603050405020304" pitchFamily="18" charset="0"/>
              </a:rPr>
              <a:t>AltRAG</a:t>
            </a:r>
            <a:r>
              <a:rPr lang="en-US" sz="1800" dirty="0">
                <a:latin typeface="Times New Roman" panose="02020603050405020304" pitchFamily="18" charset="0"/>
                <a:cs typeface="Times New Roman" panose="02020603050405020304" pitchFamily="18" charset="0"/>
              </a:rPr>
              <a:t>+, a system that uses retrieval, clinical graphs, and temporal modeling to generate multiple safe, evidence-based alternative treatment pathways for new ICU patients—improving transparency, personalization, and outcome prediction.</a:t>
            </a:r>
          </a:p>
        </p:txBody>
      </p:sp>
      <p:sp>
        <p:nvSpPr>
          <p:cNvPr id="4" name="Slide Number Placeholder 3">
            <a:extLst>
              <a:ext uri="{FF2B5EF4-FFF2-40B4-BE49-F238E27FC236}">
                <a16:creationId xmlns:a16="http://schemas.microsoft.com/office/drawing/2014/main" id="{9CC6CF3E-2076-EB51-249B-C0FA627AE712}"/>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4</a:t>
            </a:fld>
            <a:endParaRPr lang="en-US">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83514E9-E697-CA66-2EF4-480CAF75214A}"/>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81C8BCAE-3DF4-E5E2-03EE-08D7DE1F8A54}"/>
              </a:ext>
            </a:extLst>
          </p:cNvPr>
          <p:cNvPicPr>
            <a:picLocks noChangeAspect="1"/>
          </p:cNvPicPr>
          <p:nvPr/>
        </p:nvPicPr>
        <p:blipFill>
          <a:blip r:embed="rId4"/>
          <a:stretch>
            <a:fillRect/>
          </a:stretch>
        </p:blipFill>
        <p:spPr>
          <a:xfrm>
            <a:off x="231962" y="6016749"/>
            <a:ext cx="1599045" cy="685305"/>
          </a:xfrm>
          <a:prstGeom prst="rect">
            <a:avLst/>
          </a:prstGeom>
        </p:spPr>
      </p:pic>
      <p:sp>
        <p:nvSpPr>
          <p:cNvPr id="10" name="Content Placeholder 9">
            <a:extLst>
              <a:ext uri="{FF2B5EF4-FFF2-40B4-BE49-F238E27FC236}">
                <a16:creationId xmlns:a16="http://schemas.microsoft.com/office/drawing/2014/main" id="{A58A514E-5320-B2C2-90F7-A2CA9C87F385}"/>
              </a:ext>
            </a:extLst>
          </p:cNvPr>
          <p:cNvSpPr>
            <a:spLocks noGrp="1"/>
          </p:cNvSpPr>
          <p:nvPr>
            <p:ph sz="half" idx="1"/>
          </p:nvPr>
        </p:nvSpPr>
        <p:spPr>
          <a:xfrm>
            <a:off x="838200" y="1825625"/>
            <a:ext cx="3937000" cy="3731895"/>
          </a:xfrm>
        </p:spPr>
        <p:txBody>
          <a:bodyPr>
            <a:normAutofit/>
          </a:bodyPr>
          <a:lstStyle/>
          <a:p>
            <a:pPr marL="0" indent="0">
              <a:buNone/>
            </a:pPr>
            <a:r>
              <a:rPr lang="en-US" sz="2000" b="1" dirty="0">
                <a:solidFill>
                  <a:srgbClr val="333333"/>
                </a:solidFill>
                <a:latin typeface="Times New Roman" panose="02020603050405020304" pitchFamily="18" charset="0"/>
                <a:cs typeface="Times New Roman" panose="02020603050405020304" pitchFamily="18" charset="0"/>
              </a:rPr>
              <a:t>Background</a:t>
            </a:r>
          </a:p>
          <a:p>
            <a:r>
              <a:rPr lang="en-US" sz="1800" dirty="0">
                <a:latin typeface="Times New Roman" panose="02020603050405020304" pitchFamily="18" charset="0"/>
                <a:cs typeface="Times New Roman" panose="02020603050405020304" pitchFamily="18" charset="0"/>
              </a:rPr>
              <a:t>Critical care patients experience highly complex and rapidly changing treatment trajectories involving diagnoses, vitals, labs, medications, and procedures. Traditional prediction models provide risk scores but cannot reason over clinical pathways or generate alternative treatment options. </a:t>
            </a:r>
            <a:r>
              <a:rPr lang="en-US" sz="1800" dirty="0" err="1">
                <a:latin typeface="Times New Roman" panose="02020603050405020304" pitchFamily="18" charset="0"/>
                <a:cs typeface="Times New Roman" panose="02020603050405020304" pitchFamily="18" charset="0"/>
              </a:rPr>
              <a:t>TreatRAG</a:t>
            </a:r>
            <a:r>
              <a:rPr lang="en-US" sz="1800" dirty="0">
                <a:latin typeface="Times New Roman" panose="02020603050405020304" pitchFamily="18" charset="0"/>
                <a:cs typeface="Times New Roman" panose="02020603050405020304" pitchFamily="18" charset="0"/>
              </a:rPr>
              <a:t> introduced retrieval-augmented clinical reasoning, showing that AI can improve ICU decision support by learning from prior similar patients.</a:t>
            </a:r>
          </a:p>
          <a:p>
            <a:endParaRPr lang="en-IN" sz="1800" dirty="0"/>
          </a:p>
        </p:txBody>
      </p:sp>
      <p:pic>
        <p:nvPicPr>
          <p:cNvPr id="16" name="Picture 15" descr="A diagram of a patient&#10;&#10;AI-generated content may be incorrect.">
            <a:extLst>
              <a:ext uri="{FF2B5EF4-FFF2-40B4-BE49-F238E27FC236}">
                <a16:creationId xmlns:a16="http://schemas.microsoft.com/office/drawing/2014/main" id="{80F91BC4-BF76-0693-BAB9-3AB44DF63F05}"/>
              </a:ext>
            </a:extLst>
          </p:cNvPr>
          <p:cNvPicPr>
            <a:picLocks noChangeAspect="1"/>
          </p:cNvPicPr>
          <p:nvPr/>
        </p:nvPicPr>
        <p:blipFill>
          <a:blip r:embed="rId5"/>
          <a:stretch>
            <a:fillRect/>
          </a:stretch>
        </p:blipFill>
        <p:spPr>
          <a:xfrm>
            <a:off x="8746449" y="2153920"/>
            <a:ext cx="3218820" cy="3271520"/>
          </a:xfrm>
          <a:prstGeom prst="rect">
            <a:avLst/>
          </a:prstGeom>
        </p:spPr>
      </p:pic>
    </p:spTree>
    <p:extLst>
      <p:ext uri="{BB962C8B-B14F-4D97-AF65-F5344CB8AC3E}">
        <p14:creationId xmlns:p14="http://schemas.microsoft.com/office/powerpoint/2010/main" val="87764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94954-5292-5901-28C6-8E824918A18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90F515-9F10-4F6A-A520-21BD4CBAB301}"/>
              </a:ext>
            </a:extLst>
          </p:cNvPr>
          <p:cNvSpPr>
            <a:spLocks noGrp="1"/>
          </p:cNvSpPr>
          <p:nvPr>
            <p:ph idx="1"/>
          </p:nvPr>
        </p:nvSpPr>
        <p:spPr>
          <a:xfrm>
            <a:off x="573189" y="1227952"/>
            <a:ext cx="7046811" cy="4402095"/>
          </a:xfrm>
        </p:spPr>
        <p:txBody>
          <a:bodyPr>
            <a:normAutofit lnSpcReduction="10000"/>
          </a:bodyPr>
          <a:lstStyle/>
          <a:p>
            <a:pPr marL="0" indent="0">
              <a:buNone/>
            </a:pPr>
            <a:endParaRPr lang="en-US" sz="1800" dirty="0">
              <a:solidFill>
                <a:srgbClr val="333333"/>
              </a:solidFill>
              <a:latin typeface="Times New Roman" panose="02020603050405020304" pitchFamily="18" charset="0"/>
              <a:cs typeface="Times New Roman" panose="02020603050405020304" pitchFamily="18" charset="0"/>
            </a:endParaRPr>
          </a:p>
          <a:p>
            <a:pPr marL="0" indent="0">
              <a:buNone/>
            </a:pPr>
            <a:r>
              <a:rPr lang="en-US" sz="1800" dirty="0">
                <a:solidFill>
                  <a:srgbClr val="333333"/>
                </a:solidFill>
                <a:latin typeface="Times New Roman" panose="02020603050405020304" pitchFamily="18" charset="0"/>
                <a:cs typeface="Times New Roman" panose="02020603050405020304" pitchFamily="18" charset="0"/>
              </a:rPr>
              <a:t>The most recent decision-making in critical care involves processing thousands of heterogeneous data points including diagnoses, lab, vitals, drugs, and procedures taken during an ICU stay of a patient. The current clinical decision-support systems usually provide a single best course of treatment, usually overlooking clinically equivalent options that can be more appropriate to individual patient circumstances.</a:t>
            </a:r>
          </a:p>
          <a:p>
            <a:pPr marL="0" indent="0">
              <a:buNone/>
            </a:pPr>
            <a:r>
              <a:rPr lang="en-US" sz="1800" dirty="0">
                <a:solidFill>
                  <a:srgbClr val="333333"/>
                </a:solidFill>
                <a:latin typeface="Times New Roman" panose="02020603050405020304" pitchFamily="18" charset="0"/>
                <a:cs typeface="Times New Roman" panose="02020603050405020304" pitchFamily="18" charset="0"/>
              </a:rPr>
              <a:t>We project is based on the </a:t>
            </a:r>
            <a:r>
              <a:rPr lang="en-US" sz="1800" dirty="0" err="1">
                <a:solidFill>
                  <a:srgbClr val="333333"/>
                </a:solidFill>
                <a:latin typeface="Times New Roman" panose="02020603050405020304" pitchFamily="18" charset="0"/>
                <a:cs typeface="Times New Roman" panose="02020603050405020304" pitchFamily="18" charset="0"/>
              </a:rPr>
              <a:t>TreatRAG</a:t>
            </a:r>
            <a:r>
              <a:rPr lang="en-US" sz="1800" dirty="0">
                <a:solidFill>
                  <a:srgbClr val="333333"/>
                </a:solidFill>
                <a:latin typeface="Times New Roman" panose="02020603050405020304" pitchFamily="18" charset="0"/>
                <a:cs typeface="Times New Roman" panose="02020603050405020304" pitchFamily="18" charset="0"/>
              </a:rPr>
              <a:t> and presents a system </a:t>
            </a:r>
            <a:r>
              <a:rPr lang="en-US" sz="1800" dirty="0" err="1">
                <a:solidFill>
                  <a:srgbClr val="333333"/>
                </a:solidFill>
                <a:latin typeface="Times New Roman" panose="02020603050405020304" pitchFamily="18" charset="0"/>
                <a:cs typeface="Times New Roman" panose="02020603050405020304" pitchFamily="18" charset="0"/>
              </a:rPr>
              <a:t>AltRAG</a:t>
            </a:r>
            <a:r>
              <a:rPr lang="en-US" sz="1800" dirty="0">
                <a:solidFill>
                  <a:srgbClr val="333333"/>
                </a:solidFill>
                <a:latin typeface="Times New Roman" panose="02020603050405020304" pitchFamily="18" charset="0"/>
                <a:cs typeface="Times New Roman" panose="02020603050405020304" pitchFamily="18" charset="0"/>
              </a:rPr>
              <a:t>+ that retrieves similarity in previous patients, builds graph-based clinical trajectories, and predicts the outcome of a variety of alternative treatment plans. With FAISS retrieval, an embedding of SBERT/</a:t>
            </a:r>
            <a:r>
              <a:rPr lang="en-US" sz="1800" dirty="0" err="1">
                <a:solidFill>
                  <a:srgbClr val="333333"/>
                </a:solidFill>
                <a:latin typeface="Times New Roman" panose="02020603050405020304" pitchFamily="18" charset="0"/>
                <a:cs typeface="Times New Roman" panose="02020603050405020304" pitchFamily="18" charset="0"/>
              </a:rPr>
              <a:t>BioGPT</a:t>
            </a:r>
            <a:r>
              <a:rPr lang="en-US" sz="1800" dirty="0">
                <a:solidFill>
                  <a:srgbClr val="333333"/>
                </a:solidFill>
                <a:latin typeface="Times New Roman" panose="02020603050405020304" pitchFamily="18" charset="0"/>
                <a:cs typeface="Times New Roman" panose="02020603050405020304" pitchFamily="18" charset="0"/>
              </a:rPr>
              <a:t>, graph reasoning with </a:t>
            </a:r>
            <a:r>
              <a:rPr lang="en-US" sz="1800" dirty="0" err="1">
                <a:solidFill>
                  <a:srgbClr val="333333"/>
                </a:solidFill>
                <a:latin typeface="Times New Roman" panose="02020603050405020304" pitchFamily="18" charset="0"/>
                <a:cs typeface="Times New Roman" panose="02020603050405020304" pitchFamily="18" charset="0"/>
              </a:rPr>
              <a:t>NetworkX</a:t>
            </a:r>
            <a:r>
              <a:rPr lang="en-US" sz="1800" dirty="0">
                <a:solidFill>
                  <a:srgbClr val="333333"/>
                </a:solidFill>
                <a:latin typeface="Times New Roman" panose="02020603050405020304" pitchFamily="18" charset="0"/>
                <a:cs typeface="Times New Roman" panose="02020603050405020304" pitchFamily="18" charset="0"/>
              </a:rPr>
              <a:t>/Neo4j, and outcome modeling with LSTMs, </a:t>
            </a:r>
            <a:r>
              <a:rPr lang="en-US" sz="1800" dirty="0" err="1">
                <a:solidFill>
                  <a:srgbClr val="333333"/>
                </a:solidFill>
                <a:latin typeface="Times New Roman" panose="02020603050405020304" pitchFamily="18" charset="0"/>
                <a:cs typeface="Times New Roman" panose="02020603050405020304" pitchFamily="18" charset="0"/>
              </a:rPr>
              <a:t>AltRAG</a:t>
            </a:r>
            <a:r>
              <a:rPr lang="en-US" sz="1800" dirty="0">
                <a:solidFill>
                  <a:srgbClr val="333333"/>
                </a:solidFill>
                <a:latin typeface="Times New Roman" panose="02020603050405020304" pitchFamily="18" charset="0"/>
                <a:cs typeface="Times New Roman" panose="02020603050405020304" pitchFamily="18" charset="0"/>
              </a:rPr>
              <a:t>+ is able to generate K alternative, result-matched treatment pathways per new ICU patient.</a:t>
            </a:r>
          </a:p>
          <a:p>
            <a:pPr marL="0" indent="0">
              <a:buNone/>
            </a:pPr>
            <a:r>
              <a:rPr lang="en-US" sz="1800" dirty="0">
                <a:solidFill>
                  <a:srgbClr val="333333"/>
                </a:solidFill>
                <a:latin typeface="Times New Roman" panose="02020603050405020304" pitchFamily="18" charset="0"/>
                <a:cs typeface="Times New Roman" panose="02020603050405020304" pitchFamily="18" charset="0"/>
              </a:rPr>
              <a:t>The purpose of this work is to assist in making personalized, interpretable, and safe decisions in a high risk setting such as the ICU.</a:t>
            </a:r>
          </a:p>
        </p:txBody>
      </p:sp>
      <p:pic>
        <p:nvPicPr>
          <p:cNvPr id="9" name="Picture 8">
            <a:extLst>
              <a:ext uri="{FF2B5EF4-FFF2-40B4-BE49-F238E27FC236}">
                <a16:creationId xmlns:a16="http://schemas.microsoft.com/office/drawing/2014/main" id="{666DD1BD-B988-7241-CC3F-BA798118467D}"/>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E6C21675-2026-C3D8-28B5-CA128BD799C2}"/>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099F6F1C-FED1-F806-DF1D-C06E613E409A}"/>
              </a:ext>
            </a:extLst>
          </p:cNvPr>
          <p:cNvSpPr>
            <a:spLocks noGrp="1"/>
          </p:cNvSpPr>
          <p:nvPr>
            <p:ph type="title"/>
          </p:nvPr>
        </p:nvSpPr>
        <p:spPr>
          <a:xfrm>
            <a:off x="721361" y="528601"/>
            <a:ext cx="10758394" cy="591293"/>
          </a:xfrm>
        </p:spPr>
        <p:txBody>
          <a:bodyPr>
            <a:noAutofit/>
          </a:bodyPr>
          <a:lstStyle/>
          <a:p>
            <a:r>
              <a:rPr lang="en-US" sz="3200" b="1" dirty="0">
                <a:solidFill>
                  <a:srgbClr val="079418"/>
                </a:solidFill>
                <a:latin typeface="Times New Roman" panose="02020603050405020304" pitchFamily="18" charset="0"/>
                <a:cs typeface="Times New Roman" panose="02020603050405020304" pitchFamily="18" charset="0"/>
              </a:rPr>
              <a:t>Abstract(Problem statement)</a:t>
            </a:r>
            <a:br>
              <a:rPr lang="en-US" sz="3200" dirty="0">
                <a:solidFill>
                  <a:srgbClr val="333333"/>
                </a:solidFill>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64CAA78-A856-D1DD-A727-65378726EAE1}"/>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5</a:t>
            </a:fld>
            <a:endParaRPr lang="en-US">
              <a:latin typeface="Times New Roman" panose="02020603050405020304" pitchFamily="18" charset="0"/>
              <a:cs typeface="Times New Roman" panose="02020603050405020304" pitchFamily="18" charset="0"/>
            </a:endParaRPr>
          </a:p>
        </p:txBody>
      </p:sp>
      <p:pic>
        <p:nvPicPr>
          <p:cNvPr id="5" name="Picture 4" descr="A doctor working on a computer&#10;&#10;AI-generated content may be incorrect.">
            <a:extLst>
              <a:ext uri="{FF2B5EF4-FFF2-40B4-BE49-F238E27FC236}">
                <a16:creationId xmlns:a16="http://schemas.microsoft.com/office/drawing/2014/main" id="{CDA85C51-7523-041D-ACD4-D3CB4D384C98}"/>
              </a:ext>
            </a:extLst>
          </p:cNvPr>
          <p:cNvPicPr>
            <a:picLocks noChangeAspect="1"/>
          </p:cNvPicPr>
          <p:nvPr/>
        </p:nvPicPr>
        <p:blipFill>
          <a:blip r:embed="rId4"/>
          <a:stretch>
            <a:fillRect/>
          </a:stretch>
        </p:blipFill>
        <p:spPr>
          <a:xfrm>
            <a:off x="8001000" y="2108199"/>
            <a:ext cx="3962400" cy="2641600"/>
          </a:xfrm>
          <a:prstGeom prst="rect">
            <a:avLst/>
          </a:prstGeom>
        </p:spPr>
      </p:pic>
    </p:spTree>
    <p:extLst>
      <p:ext uri="{BB962C8B-B14F-4D97-AF65-F5344CB8AC3E}">
        <p14:creationId xmlns:p14="http://schemas.microsoft.com/office/powerpoint/2010/main" val="1564612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9A19E-8FC5-6DF6-0E1D-871C2615B89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067F2A9-A7C1-0EBD-C634-359302AC2A60}"/>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7B7D2A36-EF3B-F10C-7EA0-9706E56CED02}"/>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E655389E-21B7-0ECA-650E-6BCC8A731BF0}"/>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Literature Survey</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E92AE28-D838-2A78-E49F-BEF408D4F841}"/>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6</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3DC95AEE-510A-3118-25EA-CD7BCC3D696B}"/>
              </a:ext>
            </a:extLst>
          </p:cNvPr>
          <p:cNvSpPr>
            <a:spLocks noGrp="1" noChangeArrowheads="1"/>
          </p:cNvSpPr>
          <p:nvPr>
            <p:ph idx="1"/>
          </p:nvPr>
        </p:nvSpPr>
        <p:spPr bwMode="auto">
          <a:xfrm>
            <a:off x="801787" y="1021753"/>
            <a:ext cx="6685903"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TreatRAG</a:t>
            </a: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(Zhao et al., 2023)</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introduced a retrieval-augmented framework for ICU treatment planning by matching similar patients and modeling counterfactual outcomes. It forms the foundational motivation for our </a:t>
            </a:r>
            <a:r>
              <a:rPr kumimoji="0" lang="en-US" altLang="en-US" sz="16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AltRAG</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extension.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Graph-based Clinical Reasoning</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(Wang et al., 2021; Zhang et al., 2022) demonstrated that heterogeneous patient graphs (diagnosis–drug–procedure networks) capture richer patient similarity than tabular features alone.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Sentence-BERT + FAISS Retrieval</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has been widely adopted in clinical case-matching due to its ability to encode complex medical notes into dense semantic vectors and perform fast nearest-neighbor searches (Reimers &amp; </a:t>
            </a:r>
            <a:r>
              <a:rPr kumimoji="0" lang="en-US" altLang="en-US" sz="16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Gurevych</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2019).</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Temporal Outcome Prediction Models</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(LSTM, </a:t>
            </a:r>
            <a:r>
              <a:rPr kumimoji="0" lang="en-US" altLang="en-US" sz="16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are standard for modeling mortality and length-of-stay from multivariate ICU time series (Johnson et al., 2018 – MIMIC series).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Causal Modeling &amp; Counterfactual Simulation</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healthcare (Pearl, 2019; Bica et al., 2020) provided the theoretical foundation for generating alternative treatment pathways and estimating “what-if” outcomes.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Gap Identified:</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prior system integrates </a:t>
            </a:r>
            <a:r>
              <a:rPr kumimoji="0" lang="en-US" altLang="en-US" sz="16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RAG + Graph Reasoning + SBERT Retrieval + Causal Trajectories</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into a unified treatment-recommendation pipeline — this gap is what </a:t>
            </a:r>
            <a:r>
              <a:rPr kumimoji="0" lang="en-US" altLang="en-US" sz="16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AltRAG</a:t>
            </a:r>
            <a:r>
              <a:rPr kumimoji="0" lang="en-US" altLang="en-US" sz="16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solves.</a:t>
            </a:r>
          </a:p>
        </p:txBody>
      </p:sp>
      <p:pic>
        <p:nvPicPr>
          <p:cNvPr id="6" name="Picture 5" descr="A close-up of several papers&#10;&#10;AI-generated content may be incorrect.">
            <a:extLst>
              <a:ext uri="{FF2B5EF4-FFF2-40B4-BE49-F238E27FC236}">
                <a16:creationId xmlns:a16="http://schemas.microsoft.com/office/drawing/2014/main" id="{754595F5-9217-E6D3-BFE8-E04CA84F3894}"/>
              </a:ext>
            </a:extLst>
          </p:cNvPr>
          <p:cNvPicPr>
            <a:picLocks noChangeAspect="1"/>
          </p:cNvPicPr>
          <p:nvPr/>
        </p:nvPicPr>
        <p:blipFill>
          <a:blip r:embed="rId4"/>
          <a:stretch>
            <a:fillRect/>
          </a:stretch>
        </p:blipFill>
        <p:spPr>
          <a:xfrm>
            <a:off x="7487691" y="2225040"/>
            <a:ext cx="4477577" cy="3227582"/>
          </a:xfrm>
          <a:prstGeom prst="rect">
            <a:avLst/>
          </a:prstGeom>
        </p:spPr>
      </p:pic>
    </p:spTree>
    <p:extLst>
      <p:ext uri="{BB962C8B-B14F-4D97-AF65-F5344CB8AC3E}">
        <p14:creationId xmlns:p14="http://schemas.microsoft.com/office/powerpoint/2010/main" val="1560713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CCEBE-BBD7-78EE-AD24-72B22E6645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BAED48-DAA5-892C-E008-CBA3D1CA07B7}"/>
              </a:ext>
            </a:extLst>
          </p:cNvPr>
          <p:cNvSpPr>
            <a:spLocks noGrp="1"/>
          </p:cNvSpPr>
          <p:nvPr>
            <p:ph idx="1"/>
          </p:nvPr>
        </p:nvSpPr>
        <p:spPr>
          <a:xfrm>
            <a:off x="335280" y="1292008"/>
            <a:ext cx="8275320" cy="4338039"/>
          </a:xfrm>
        </p:spPr>
        <p:txBody>
          <a:bodyPr>
            <a:noAutofit/>
          </a:bodyPr>
          <a:lstStyle/>
          <a:p>
            <a:pPr marL="0" indent="0">
              <a:buNone/>
            </a:pPr>
            <a:r>
              <a:rPr lang="en-US" sz="1400" dirty="0">
                <a:latin typeface="Times New Roman" panose="02020603050405020304" pitchFamily="18" charset="0"/>
                <a:cs typeface="Times New Roman" panose="02020603050405020304" pitchFamily="18" charset="0"/>
              </a:rPr>
              <a:t>Our project aims to develop </a:t>
            </a:r>
            <a:r>
              <a:rPr lang="en-US" sz="1400" b="1" dirty="0" err="1">
                <a:latin typeface="Times New Roman" panose="02020603050405020304" pitchFamily="18" charset="0"/>
                <a:cs typeface="Times New Roman" panose="02020603050405020304" pitchFamily="18" charset="0"/>
              </a:rPr>
              <a:t>AltRAG</a:t>
            </a:r>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an advanced clinical decision-support system capable of generating alternative and clinically equivalent ICU treatment pathways. The key objectives are:</a:t>
            </a:r>
          </a:p>
          <a:p>
            <a:pPr marL="342900" indent="-342900">
              <a:buAutoNum type="arabicPeriod"/>
            </a:pPr>
            <a:r>
              <a:rPr lang="en-US" sz="1400" b="1" dirty="0">
                <a:latin typeface="Times New Roman" panose="02020603050405020304" pitchFamily="18" charset="0"/>
                <a:cs typeface="Times New Roman" panose="02020603050405020304" pitchFamily="18" charset="0"/>
              </a:rPr>
              <a:t>Build a unified multimodal ICU patient representation</a:t>
            </a:r>
          </a:p>
          <a:p>
            <a:pPr marL="0" indent="0">
              <a:buNone/>
            </a:pPr>
            <a:r>
              <a:rPr lang="en-US" sz="1400" dirty="0">
                <a:solidFill>
                  <a:srgbClr val="333333"/>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Merge vitals, labs, medications, procedures, and diagnoses from MIMIC-IV into a structured master dataset.</a:t>
            </a:r>
          </a:p>
          <a:p>
            <a:pPr marL="0" indent="0">
              <a:buNone/>
            </a:pPr>
            <a:r>
              <a:rPr lang="en-US" sz="1400" b="1" dirty="0">
                <a:latin typeface="Times New Roman" panose="02020603050405020304" pitchFamily="18" charset="0"/>
                <a:cs typeface="Times New Roman" panose="02020603050405020304" pitchFamily="18" charset="0"/>
              </a:rPr>
              <a:t>2. Construct a heterogeneous patient-treatment graph</a:t>
            </a:r>
          </a:p>
          <a:p>
            <a:pPr marL="0" indent="0">
              <a:buNone/>
            </a:pPr>
            <a:r>
              <a:rPr lang="en-US" sz="1400" dirty="0">
                <a:latin typeface="Times New Roman" panose="02020603050405020304" pitchFamily="18" charset="0"/>
                <a:cs typeface="Times New Roman" panose="02020603050405020304" pitchFamily="18" charset="0"/>
              </a:rPr>
              <a:t>Use </a:t>
            </a:r>
            <a:r>
              <a:rPr lang="en-US" sz="1400" dirty="0" err="1">
                <a:latin typeface="Times New Roman" panose="02020603050405020304" pitchFamily="18" charset="0"/>
                <a:cs typeface="Times New Roman" panose="02020603050405020304" pitchFamily="18" charset="0"/>
              </a:rPr>
              <a:t>NetworkX</a:t>
            </a:r>
            <a:r>
              <a:rPr lang="en-US" sz="1400" dirty="0">
                <a:latin typeface="Times New Roman" panose="02020603050405020304" pitchFamily="18" charset="0"/>
                <a:cs typeface="Times New Roman" panose="02020603050405020304" pitchFamily="18" charset="0"/>
              </a:rPr>
              <a:t> and Neo4j to model relationships between patients, diagnoses, drugs, and procedures.</a:t>
            </a:r>
          </a:p>
          <a:p>
            <a:pPr marL="0" indent="0">
              <a:buNone/>
            </a:pPr>
            <a:r>
              <a:rPr lang="en-US" sz="1400" b="1" dirty="0">
                <a:latin typeface="Times New Roman" panose="02020603050405020304" pitchFamily="18" charset="0"/>
                <a:cs typeface="Times New Roman" panose="02020603050405020304" pitchFamily="18" charset="0"/>
              </a:rPr>
              <a:t>3. Retrieve clinically similar patients</a:t>
            </a:r>
          </a:p>
          <a:p>
            <a:pPr marL="0" indent="0">
              <a:buNone/>
            </a:pPr>
            <a:r>
              <a:rPr lang="en-US" sz="1400" dirty="0">
                <a:latin typeface="Times New Roman" panose="02020603050405020304" pitchFamily="18" charset="0"/>
                <a:cs typeface="Times New Roman" panose="02020603050405020304" pitchFamily="18" charset="0"/>
              </a:rPr>
              <a:t>Use SBERT/</a:t>
            </a:r>
            <a:r>
              <a:rPr lang="en-US" sz="1400" dirty="0" err="1">
                <a:latin typeface="Times New Roman" panose="02020603050405020304" pitchFamily="18" charset="0"/>
                <a:cs typeface="Times New Roman" panose="02020603050405020304" pitchFamily="18" charset="0"/>
              </a:rPr>
              <a:t>BioGPT</a:t>
            </a:r>
            <a:r>
              <a:rPr lang="en-US" sz="1400" dirty="0">
                <a:latin typeface="Times New Roman" panose="02020603050405020304" pitchFamily="18" charset="0"/>
                <a:cs typeface="Times New Roman" panose="02020603050405020304" pitchFamily="18" charset="0"/>
              </a:rPr>
              <a:t> embeddings + FAISS similarity search + Jaccard N-grams.</a:t>
            </a:r>
          </a:p>
          <a:p>
            <a:pPr marL="0" indent="0">
              <a:buNone/>
            </a:pPr>
            <a:r>
              <a:rPr lang="en-IN" sz="1400" b="1" dirty="0">
                <a:latin typeface="Times New Roman" panose="02020603050405020304" pitchFamily="18" charset="0"/>
                <a:cs typeface="Times New Roman" panose="02020603050405020304" pitchFamily="18" charset="0"/>
              </a:rPr>
              <a:t>4. Predict patient outcomes</a:t>
            </a:r>
          </a:p>
          <a:p>
            <a:pPr marL="0" indent="0">
              <a:buNone/>
            </a:pPr>
            <a:r>
              <a:rPr lang="en-US" sz="1400" dirty="0">
                <a:latin typeface="Times New Roman" panose="02020603050405020304" pitchFamily="18" charset="0"/>
                <a:cs typeface="Times New Roman" panose="02020603050405020304" pitchFamily="18" charset="0"/>
              </a:rPr>
              <a:t>Train baseline ML models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Logistic Regression) and temporal models (LSTM) to estimate mortality trajectories.</a:t>
            </a:r>
          </a:p>
          <a:p>
            <a:pPr marL="0" indent="0">
              <a:buNone/>
            </a:pPr>
            <a:r>
              <a:rPr lang="en-US" sz="1400" b="1" dirty="0">
                <a:latin typeface="Times New Roman" panose="02020603050405020304" pitchFamily="18" charset="0"/>
                <a:cs typeface="Times New Roman" panose="02020603050405020304" pitchFamily="18" charset="0"/>
              </a:rPr>
              <a:t>5. Generate alternative treatment pathways</a:t>
            </a:r>
          </a:p>
          <a:p>
            <a:pPr marL="0" indent="0">
              <a:buNone/>
            </a:pPr>
            <a:r>
              <a:rPr lang="en-US" sz="1400" dirty="0">
                <a:latin typeface="Times New Roman" panose="02020603050405020304" pitchFamily="18" charset="0"/>
                <a:cs typeface="Times New Roman" panose="02020603050405020304" pitchFamily="18" charset="0"/>
              </a:rPr>
              <a:t>Retrieve K-alternative paths from Neo4j for similar patients and evaluate them for outcome similarity</a:t>
            </a:r>
          </a:p>
          <a:p>
            <a:pPr marL="0" indent="0">
              <a:buNone/>
            </a:pPr>
            <a:r>
              <a:rPr lang="en-US" sz="1400" b="1" dirty="0">
                <a:latin typeface="Times New Roman" panose="02020603050405020304" pitchFamily="18" charset="0"/>
                <a:cs typeface="Times New Roman" panose="02020603050405020304" pitchFamily="18" charset="0"/>
              </a:rPr>
              <a:t>6. Evaluate performance and clinical usefulness</a:t>
            </a:r>
          </a:p>
          <a:p>
            <a:pPr marL="0" indent="0">
              <a:buNone/>
            </a:pPr>
            <a:r>
              <a:rPr lang="en-US" sz="1400" dirty="0">
                <a:latin typeface="Times New Roman" panose="02020603050405020304" pitchFamily="18" charset="0"/>
                <a:cs typeface="Times New Roman" panose="02020603050405020304" pitchFamily="18" charset="0"/>
              </a:rPr>
              <a:t>Compare baseline vs retrieval-augmented predictions using AUC, F1, PDI (Pathway Diversity Index), OER (Outcome Equivalence Rate).</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b="0" i="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5EB9A64-9F8C-E11B-DBF3-163F4A2C5C58}"/>
              </a:ext>
            </a:extLst>
          </p:cNvPr>
          <p:cNvPicPr>
            <a:picLocks noChangeAspect="1"/>
          </p:cNvPicPr>
          <p:nvPr/>
        </p:nvPicPr>
        <p:blipFill>
          <a:blip r:embed="rId3"/>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E0FE8CDA-59FC-ECAD-D705-2568BE02C945}"/>
              </a:ext>
            </a:extLst>
          </p:cNvPr>
          <p:cNvPicPr>
            <a:picLocks noChangeAspect="1"/>
          </p:cNvPicPr>
          <p:nvPr/>
        </p:nvPicPr>
        <p:blipFill>
          <a:blip r:embed="rId4"/>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30FF252D-946F-47CE-C8AF-A53F2A0787E7}"/>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Objectives of the Study</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FA54241-6F4D-F434-0605-DFCE3122394F}"/>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7</a:t>
            </a:fld>
            <a:endParaRPr lang="en-US">
              <a:latin typeface="Times New Roman" panose="02020603050405020304" pitchFamily="18" charset="0"/>
              <a:cs typeface="Times New Roman" panose="02020603050405020304" pitchFamily="18" charset="0"/>
            </a:endParaRPr>
          </a:p>
        </p:txBody>
      </p:sp>
      <p:pic>
        <p:nvPicPr>
          <p:cNvPr id="5" name="Picture 4" descr="A diagram of a medical procedure&#10;&#10;AI-generated content may be incorrect.">
            <a:extLst>
              <a:ext uri="{FF2B5EF4-FFF2-40B4-BE49-F238E27FC236}">
                <a16:creationId xmlns:a16="http://schemas.microsoft.com/office/drawing/2014/main" id="{AC36D58B-2834-21CB-778C-3BF0B1E0912A}"/>
              </a:ext>
            </a:extLst>
          </p:cNvPr>
          <p:cNvPicPr>
            <a:picLocks noChangeAspect="1"/>
          </p:cNvPicPr>
          <p:nvPr/>
        </p:nvPicPr>
        <p:blipFill>
          <a:blip r:embed="rId5"/>
          <a:stretch>
            <a:fillRect/>
          </a:stretch>
        </p:blipFill>
        <p:spPr>
          <a:xfrm>
            <a:off x="8432903" y="1991360"/>
            <a:ext cx="3759097" cy="3665638"/>
          </a:xfrm>
          <a:prstGeom prst="rect">
            <a:avLst/>
          </a:prstGeom>
        </p:spPr>
      </p:pic>
    </p:spTree>
    <p:extLst>
      <p:ext uri="{BB962C8B-B14F-4D97-AF65-F5344CB8AC3E}">
        <p14:creationId xmlns:p14="http://schemas.microsoft.com/office/powerpoint/2010/main" val="84402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9ED7E-B3DF-4B48-78D2-ECE7D53A373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BB09183-FEA5-E3BF-9B65-A59A63D178F4}"/>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F103CDB6-8654-55DE-5AB8-9D56C11B7B3F}"/>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9AE94AAE-CC25-202A-39E2-7F94830B26FA}"/>
              </a:ext>
            </a:extLst>
          </p:cNvPr>
          <p:cNvSpPr>
            <a:spLocks noGrp="1"/>
          </p:cNvSpPr>
          <p:nvPr>
            <p:ph type="title"/>
          </p:nvPr>
        </p:nvSpPr>
        <p:spPr>
          <a:xfrm>
            <a:off x="801789" y="365125"/>
            <a:ext cx="10677965"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Research Design &amp; Methodology</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0154B36-20D5-5DDB-3E17-7A366F7652E6}"/>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8</a:t>
            </a:fld>
            <a:endParaRPr lang="en-US">
              <a:latin typeface="Times New Roman" panose="02020603050405020304" pitchFamily="18" charset="0"/>
              <a:cs typeface="Times New Roman" panose="02020603050405020304" pitchFamily="18" charset="0"/>
            </a:endParaRPr>
          </a:p>
        </p:txBody>
      </p:sp>
      <p:sp>
        <p:nvSpPr>
          <p:cNvPr id="2" name="Content Placeholder 1">
            <a:extLst>
              <a:ext uri="{FF2B5EF4-FFF2-40B4-BE49-F238E27FC236}">
                <a16:creationId xmlns:a16="http://schemas.microsoft.com/office/drawing/2014/main" id="{05C8A717-0D71-A8BD-3ADF-C9F80206A440}"/>
              </a:ext>
            </a:extLst>
          </p:cNvPr>
          <p:cNvSpPr>
            <a:spLocks noGrp="1" noChangeArrowheads="1"/>
          </p:cNvSpPr>
          <p:nvPr>
            <p:ph idx="1"/>
          </p:nvPr>
        </p:nvSpPr>
        <p:spPr bwMode="auto">
          <a:xfrm>
            <a:off x="712246" y="1503679"/>
            <a:ext cx="7110954"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MIMIC-IV Dataset Extraction</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Imported ICU patient records including vitals, labs, diagnoses, medications, and procedures.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Cleaning &amp; Preprocessing</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Removed invalid encounters, handled missing values, engineered clinical and temporal features, and merged all tables into a unified master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Graph Construction (</a:t>
            </a:r>
            <a:r>
              <a:rPr kumimoji="0" lang="en-US" altLang="en-US" sz="1300" b="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NetworkX</a:t>
            </a: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Built a heterogeneous clinical graph where nodes = patients, diagnoses, drugs, procedures and edges represent clinical relationships.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Graph Storage &amp; Query (Neo4j)</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Exported the </a:t>
            </a:r>
            <a:r>
              <a:rPr kumimoji="0" lang="en-US" altLang="en-US" sz="13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NetworkX</a:t>
            </a: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graph to Neo4j for efficient querying, path discovery, and visualization of treatment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Patient Retrieval (SBERT + FAISS)</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Converted each patient’s clinical summary into embeddings using SBERT.</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Retrieved the </a:t>
            </a: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top-K clinically similar patients</a:t>
            </a: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using FAISS vector similarity search.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Outcome Prediction (LSTM / </a:t>
            </a:r>
            <a:r>
              <a:rPr kumimoji="0" lang="en-US" altLang="en-US" sz="1300" b="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Used LSTM for temporal mortality trajectory prediction and </a:t>
            </a:r>
            <a:r>
              <a:rPr kumimoji="0" lang="en-US" altLang="en-US" sz="1300" b="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static outcome prediction.</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Predicted how each retrieved treatment pathway affects future risk.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Trade-off &amp; Evaluation</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Compared baseline vs retrieval-augmented predictions using AUC, F1, calibration, and Pathway Diversity Index.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Visualization Dashboard (Neo4j &amp; </a:t>
            </a:r>
            <a:r>
              <a:rPr kumimoji="0" lang="en-US" altLang="en-US" sz="1300" b="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Plotly</a:t>
            </a:r>
            <a:r>
              <a:rPr kumimoji="0" lang="en-US" altLang="en-US" sz="1300" b="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3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Visualized patient similarity, treatment pathways, and outcome trajectories for clinical interpretability.</a:t>
            </a:r>
          </a:p>
        </p:txBody>
      </p:sp>
      <p:pic>
        <p:nvPicPr>
          <p:cNvPr id="6" name="Picture 5" descr="A diagram of a data processing process&#10;&#10;AI-generated content may be incorrect.">
            <a:extLst>
              <a:ext uri="{FF2B5EF4-FFF2-40B4-BE49-F238E27FC236}">
                <a16:creationId xmlns:a16="http://schemas.microsoft.com/office/drawing/2014/main" id="{09973DE1-5946-CEA0-FE80-92CA4B3D18B5}"/>
              </a:ext>
            </a:extLst>
          </p:cNvPr>
          <p:cNvPicPr>
            <a:picLocks noChangeAspect="1"/>
          </p:cNvPicPr>
          <p:nvPr/>
        </p:nvPicPr>
        <p:blipFill>
          <a:blip r:embed="rId4"/>
          <a:stretch>
            <a:fillRect/>
          </a:stretch>
        </p:blipFill>
        <p:spPr>
          <a:xfrm>
            <a:off x="7528559" y="1971766"/>
            <a:ext cx="4609259" cy="2925466"/>
          </a:xfrm>
          <a:prstGeom prst="rect">
            <a:avLst/>
          </a:prstGeom>
        </p:spPr>
      </p:pic>
    </p:spTree>
    <p:extLst>
      <p:ext uri="{BB962C8B-B14F-4D97-AF65-F5344CB8AC3E}">
        <p14:creationId xmlns:p14="http://schemas.microsoft.com/office/powerpoint/2010/main" val="349264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D7699-DDC9-3E48-3C44-B027485A55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795F78-C03A-D49B-3F9A-B762B5428D5A}"/>
              </a:ext>
            </a:extLst>
          </p:cNvPr>
          <p:cNvSpPr>
            <a:spLocks noGrp="1"/>
          </p:cNvSpPr>
          <p:nvPr>
            <p:ph idx="1"/>
          </p:nvPr>
        </p:nvSpPr>
        <p:spPr>
          <a:xfrm>
            <a:off x="573189" y="993058"/>
            <a:ext cx="10780611" cy="5058131"/>
          </a:xfrm>
        </p:spPr>
        <p:txBody>
          <a:bodyPr>
            <a:noAutofit/>
          </a:bodyPr>
          <a:lstStyle/>
          <a:p>
            <a:pPr marL="0" indent="0">
              <a:buNone/>
            </a:pPr>
            <a:r>
              <a:rPr lang="en-IN" sz="1200" b="1" dirty="0">
                <a:latin typeface="Times New Roman" panose="02020603050405020304" pitchFamily="18" charset="0"/>
                <a:cs typeface="Times New Roman" panose="02020603050405020304" pitchFamily="18" charset="0"/>
              </a:rPr>
              <a:t>Dataset – MIMIC-IV (ICU Subset)</a:t>
            </a:r>
          </a:p>
          <a:p>
            <a:r>
              <a:rPr lang="en-IN" sz="1200" dirty="0">
                <a:latin typeface="Times New Roman" panose="02020603050405020304" pitchFamily="18" charset="0"/>
                <a:cs typeface="Times New Roman" panose="02020603050405020304" pitchFamily="18" charset="0"/>
              </a:rPr>
              <a:t>Real-world ICU dataset with 73,182 patients after filtering</a:t>
            </a:r>
          </a:p>
          <a:p>
            <a:r>
              <a:rPr lang="en-IN" sz="1200" dirty="0">
                <a:latin typeface="Times New Roman" panose="02020603050405020304" pitchFamily="18" charset="0"/>
                <a:cs typeface="Times New Roman" panose="02020603050405020304" pitchFamily="18" charset="0"/>
              </a:rPr>
              <a:t>Contains structured data: diagnoses, drugs, procedures, vitals, labs &amp; outcomes</a:t>
            </a:r>
          </a:p>
          <a:p>
            <a:r>
              <a:rPr lang="en-IN" sz="1200" dirty="0">
                <a:latin typeface="Times New Roman" panose="02020603050405020304" pitchFamily="18" charset="0"/>
                <a:cs typeface="Times New Roman" panose="02020603050405020304" pitchFamily="18" charset="0"/>
              </a:rPr>
              <a:t>Extracted from MIMIC-IV tables using </a:t>
            </a:r>
            <a:r>
              <a:rPr lang="en-IN" sz="1200" dirty="0" err="1">
                <a:latin typeface="Times New Roman" panose="02020603050405020304" pitchFamily="18" charset="0"/>
                <a:cs typeface="Times New Roman" panose="02020603050405020304" pitchFamily="18" charset="0"/>
              </a:rPr>
              <a:t>subject_id</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hadm_id</a:t>
            </a:r>
            <a:r>
              <a:rPr lang="en-IN" sz="1200" dirty="0">
                <a:latin typeface="Times New Roman" panose="02020603050405020304" pitchFamily="18" charset="0"/>
                <a:cs typeface="Times New Roman" panose="02020603050405020304" pitchFamily="18" charset="0"/>
              </a:rPr>
              <a:t>, and </a:t>
            </a:r>
            <a:r>
              <a:rPr lang="en-IN" sz="1200" dirty="0" err="1">
                <a:latin typeface="Times New Roman" panose="02020603050405020304" pitchFamily="18" charset="0"/>
                <a:cs typeface="Times New Roman" panose="02020603050405020304" pitchFamily="18" charset="0"/>
              </a:rPr>
              <a:t>stay_id</a:t>
            </a:r>
            <a:endParaRPr lang="en-IN" sz="1200" dirty="0">
              <a:latin typeface="Times New Roman" panose="02020603050405020304" pitchFamily="18" charset="0"/>
              <a:cs typeface="Times New Roman" panose="02020603050405020304" pitchFamily="18" charset="0"/>
            </a:endParaRPr>
          </a:p>
          <a:p>
            <a:pPr marL="0" indent="0">
              <a:buNone/>
            </a:pPr>
            <a:r>
              <a:rPr lang="en-IN" sz="1200" b="1" dirty="0">
                <a:latin typeface="Times New Roman" panose="02020603050405020304" pitchFamily="18" charset="0"/>
                <a:cs typeface="Times New Roman" panose="02020603050405020304" pitchFamily="18" charset="0"/>
              </a:rPr>
              <a:t>Preprocessing Workflow</a:t>
            </a:r>
          </a:p>
          <a:p>
            <a:r>
              <a:rPr lang="en-IN" sz="1200" dirty="0">
                <a:latin typeface="Times New Roman" panose="02020603050405020304" pitchFamily="18" charset="0"/>
                <a:cs typeface="Times New Roman" panose="02020603050405020304" pitchFamily="18" charset="0"/>
              </a:rPr>
              <a:t>Merged all relevant clinical tables into a unified patient-level dataset</a:t>
            </a:r>
          </a:p>
          <a:p>
            <a:r>
              <a:rPr lang="en-IN" sz="1200" dirty="0">
                <a:latin typeface="Times New Roman" panose="02020603050405020304" pitchFamily="18" charset="0"/>
                <a:cs typeface="Times New Roman" panose="02020603050405020304" pitchFamily="18" charset="0"/>
              </a:rPr>
              <a:t>Removed duplicate stays, invalid timestamps, and unsupported ICD events</a:t>
            </a:r>
          </a:p>
          <a:p>
            <a:r>
              <a:rPr lang="en-IN" sz="1200" dirty="0">
                <a:latin typeface="Times New Roman" panose="02020603050405020304" pitchFamily="18" charset="0"/>
                <a:cs typeface="Times New Roman" panose="02020603050405020304" pitchFamily="18" charset="0"/>
              </a:rPr>
              <a:t>Normalized vitals &amp; lab measurements</a:t>
            </a:r>
          </a:p>
          <a:p>
            <a:r>
              <a:rPr lang="en-IN" sz="1200" dirty="0">
                <a:latin typeface="Times New Roman" panose="02020603050405020304" pitchFamily="18" charset="0"/>
                <a:cs typeface="Times New Roman" panose="02020603050405020304" pitchFamily="18" charset="0"/>
              </a:rPr>
              <a:t>Engineered more than 60 clinically meaningful features, including:</a:t>
            </a:r>
          </a:p>
          <a:p>
            <a:pPr lvl="1"/>
            <a:r>
              <a:rPr lang="en-IN" sz="1200" dirty="0">
                <a:latin typeface="Times New Roman" panose="02020603050405020304" pitchFamily="18" charset="0"/>
                <a:cs typeface="Times New Roman" panose="02020603050405020304" pitchFamily="18" charset="0"/>
              </a:rPr>
              <a:t>Diagnosis lists (</a:t>
            </a:r>
            <a:r>
              <a:rPr lang="en-IN" sz="1200" dirty="0" err="1">
                <a:latin typeface="Times New Roman" panose="02020603050405020304" pitchFamily="18" charset="0"/>
                <a:cs typeface="Times New Roman" panose="02020603050405020304" pitchFamily="18" charset="0"/>
              </a:rPr>
              <a:t>diagnosis_codes</a:t>
            </a:r>
            <a:r>
              <a:rPr lang="en-IN" sz="1200" dirty="0">
                <a:latin typeface="Times New Roman" panose="02020603050405020304" pitchFamily="18" charset="0"/>
                <a:cs typeface="Times New Roman" panose="02020603050405020304" pitchFamily="18" charset="0"/>
              </a:rPr>
              <a:t>)</a:t>
            </a:r>
          </a:p>
          <a:p>
            <a:pPr lvl="1"/>
            <a:r>
              <a:rPr lang="en-IN" sz="1200" dirty="0">
                <a:latin typeface="Times New Roman" panose="02020603050405020304" pitchFamily="18" charset="0"/>
                <a:cs typeface="Times New Roman" panose="02020603050405020304" pitchFamily="18" charset="0"/>
              </a:rPr>
              <a:t>Top prescribed drugs (</a:t>
            </a:r>
            <a:r>
              <a:rPr lang="en-IN" sz="1200" dirty="0" err="1">
                <a:latin typeface="Times New Roman" panose="02020603050405020304" pitchFamily="18" charset="0"/>
                <a:cs typeface="Times New Roman" panose="02020603050405020304" pitchFamily="18" charset="0"/>
              </a:rPr>
              <a:t>top_drugs</a:t>
            </a:r>
            <a:r>
              <a:rPr lang="en-IN" sz="1200" dirty="0">
                <a:latin typeface="Times New Roman" panose="02020603050405020304" pitchFamily="18" charset="0"/>
                <a:cs typeface="Times New Roman" panose="02020603050405020304" pitchFamily="18" charset="0"/>
              </a:rPr>
              <a:t>)</a:t>
            </a:r>
          </a:p>
          <a:p>
            <a:pPr lvl="1"/>
            <a:r>
              <a:rPr lang="en-IN" sz="1200" dirty="0">
                <a:latin typeface="Times New Roman" panose="02020603050405020304" pitchFamily="18" charset="0"/>
                <a:cs typeface="Times New Roman" panose="02020603050405020304" pitchFamily="18" charset="0"/>
              </a:rPr>
              <a:t>Most frequent procedures (</a:t>
            </a:r>
            <a:r>
              <a:rPr lang="en-IN" sz="1200" dirty="0" err="1">
                <a:latin typeface="Times New Roman" panose="02020603050405020304" pitchFamily="18" charset="0"/>
                <a:cs typeface="Times New Roman" panose="02020603050405020304" pitchFamily="18" charset="0"/>
              </a:rPr>
              <a:t>top_procedures</a:t>
            </a:r>
            <a:r>
              <a:rPr lang="en-IN" sz="1200" dirty="0">
                <a:latin typeface="Times New Roman" panose="02020603050405020304" pitchFamily="18" charset="0"/>
                <a:cs typeface="Times New Roman" panose="02020603050405020304" pitchFamily="18" charset="0"/>
              </a:rPr>
              <a:t>)</a:t>
            </a:r>
          </a:p>
          <a:p>
            <a:pPr lvl="1"/>
            <a:r>
              <a:rPr lang="en-IN" sz="1200" dirty="0">
                <a:latin typeface="Times New Roman" panose="02020603050405020304" pitchFamily="18" charset="0"/>
                <a:cs typeface="Times New Roman" panose="02020603050405020304" pitchFamily="18" charset="0"/>
              </a:rPr>
              <a:t>Summary features: </a:t>
            </a:r>
            <a:r>
              <a:rPr lang="en-IN" sz="1200" dirty="0" err="1">
                <a:latin typeface="Times New Roman" panose="02020603050405020304" pitchFamily="18" charset="0"/>
                <a:cs typeface="Times New Roman" panose="02020603050405020304" pitchFamily="18" charset="0"/>
              </a:rPr>
              <a:t>vitals_avg_hr</a:t>
            </a:r>
            <a:r>
              <a:rPr lang="en-IN" sz="1200" dirty="0">
                <a:latin typeface="Times New Roman" panose="02020603050405020304" pitchFamily="18" charset="0"/>
                <a:cs typeface="Times New Roman" panose="02020603050405020304" pitchFamily="18" charset="0"/>
              </a:rPr>
              <a:t>, </a:t>
            </a:r>
            <a:r>
              <a:rPr lang="en-IN" sz="1200" dirty="0" err="1">
                <a:latin typeface="Times New Roman" panose="02020603050405020304" pitchFamily="18" charset="0"/>
                <a:cs typeface="Times New Roman" panose="02020603050405020304" pitchFamily="18" charset="0"/>
              </a:rPr>
              <a:t>lab_mean_lactate</a:t>
            </a:r>
            <a:r>
              <a:rPr lang="en-IN" sz="1200" dirty="0">
                <a:latin typeface="Times New Roman" panose="02020603050405020304" pitchFamily="18" charset="0"/>
                <a:cs typeface="Times New Roman" panose="02020603050405020304" pitchFamily="18" charset="0"/>
              </a:rPr>
              <a:t>, etc.</a:t>
            </a:r>
          </a:p>
          <a:p>
            <a:pPr marL="0" indent="0">
              <a:buNone/>
            </a:pPr>
            <a:r>
              <a:rPr lang="en-IN" sz="1200" b="1" dirty="0">
                <a:latin typeface="Times New Roman" panose="02020603050405020304" pitchFamily="18" charset="0"/>
                <a:cs typeface="Times New Roman" panose="02020603050405020304" pitchFamily="18" charset="0"/>
              </a:rPr>
              <a:t>Handling Missing Data</a:t>
            </a:r>
          </a:p>
          <a:p>
            <a:r>
              <a:rPr lang="en-IN" sz="1200" dirty="0">
                <a:latin typeface="Times New Roman" panose="02020603050405020304" pitchFamily="18" charset="0"/>
                <a:cs typeface="Times New Roman" panose="02020603050405020304" pitchFamily="18" charset="0"/>
              </a:rPr>
              <a:t>Applied mean/median imputation only for continuous vitals &amp; labs</a:t>
            </a:r>
          </a:p>
          <a:p>
            <a:r>
              <a:rPr lang="en-IN" sz="1200" dirty="0">
                <a:latin typeface="Times New Roman" panose="02020603050405020304" pitchFamily="18" charset="0"/>
                <a:cs typeface="Times New Roman" panose="02020603050405020304" pitchFamily="18" charset="0"/>
              </a:rPr>
              <a:t>For categorical or clinically critical columns (e.g., death/event label, diagnosis codes, procedures, drugs):</a:t>
            </a:r>
            <a:br>
              <a:rPr lang="en-IN" sz="1200" dirty="0">
                <a:latin typeface="Times New Roman" panose="02020603050405020304" pitchFamily="18" charset="0"/>
                <a:cs typeface="Times New Roman" panose="02020603050405020304" pitchFamily="18" charset="0"/>
              </a:rPr>
            </a:br>
            <a:r>
              <a:rPr lang="en-IN" sz="1200" dirty="0">
                <a:latin typeface="Times New Roman" panose="02020603050405020304" pitchFamily="18" charset="0"/>
                <a:cs typeface="Times New Roman" panose="02020603050405020304" pitchFamily="18" charset="0"/>
              </a:rPr>
              <a:t>→ No imputation — preserved original clinical meaning</a:t>
            </a:r>
          </a:p>
          <a:p>
            <a:r>
              <a:rPr lang="en-IN" sz="1200" dirty="0">
                <a:latin typeface="Times New Roman" panose="02020603050405020304" pitchFamily="18" charset="0"/>
                <a:cs typeface="Times New Roman" panose="02020603050405020304" pitchFamily="18" charset="0"/>
              </a:rPr>
              <a:t>Ensured no data leakage by keeping outcome variables untouched</a:t>
            </a:r>
          </a:p>
          <a:p>
            <a:r>
              <a:rPr lang="en-IN" sz="1200" dirty="0">
                <a:latin typeface="Times New Roman" panose="02020603050405020304" pitchFamily="18" charset="0"/>
                <a:cs typeface="Times New Roman" panose="02020603050405020304" pitchFamily="18" charset="0"/>
              </a:rPr>
              <a:t>Final cleaned dataset: 73,182 rows × 61 columns</a:t>
            </a:r>
          </a:p>
          <a:p>
            <a:pPr marL="0" indent="0" algn="l">
              <a:buNone/>
            </a:pPr>
            <a:endParaRPr lang="en-US" sz="1200" dirty="0">
              <a:solidFill>
                <a:srgbClr val="333333"/>
              </a:solidFill>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02509AA-7C02-2B50-9FB3-B55BD16A18D8}"/>
              </a:ext>
            </a:extLst>
          </p:cNvPr>
          <p:cNvPicPr>
            <a:picLocks noChangeAspect="1"/>
          </p:cNvPicPr>
          <p:nvPr/>
        </p:nvPicPr>
        <p:blipFill>
          <a:blip r:embed="rId2"/>
          <a:stretch>
            <a:fillRect/>
          </a:stretch>
        </p:blipFill>
        <p:spPr>
          <a:xfrm>
            <a:off x="9606580" y="6329398"/>
            <a:ext cx="2358689" cy="113868"/>
          </a:xfrm>
          <a:prstGeom prst="rect">
            <a:avLst/>
          </a:prstGeom>
        </p:spPr>
      </p:pic>
      <p:pic>
        <p:nvPicPr>
          <p:cNvPr id="11" name="Picture 10">
            <a:extLst>
              <a:ext uri="{FF2B5EF4-FFF2-40B4-BE49-F238E27FC236}">
                <a16:creationId xmlns:a16="http://schemas.microsoft.com/office/drawing/2014/main" id="{80A4375E-681E-66CA-6D04-64255A4B4721}"/>
              </a:ext>
            </a:extLst>
          </p:cNvPr>
          <p:cNvPicPr>
            <a:picLocks noChangeAspect="1"/>
          </p:cNvPicPr>
          <p:nvPr/>
        </p:nvPicPr>
        <p:blipFill>
          <a:blip r:embed="rId3"/>
          <a:stretch>
            <a:fillRect/>
          </a:stretch>
        </p:blipFill>
        <p:spPr>
          <a:xfrm>
            <a:off x="231962" y="6016749"/>
            <a:ext cx="1599045" cy="685305"/>
          </a:xfrm>
          <a:prstGeom prst="rect">
            <a:avLst/>
          </a:prstGeom>
        </p:spPr>
      </p:pic>
      <p:sp>
        <p:nvSpPr>
          <p:cNvPr id="7" name="Title 1">
            <a:extLst>
              <a:ext uri="{FF2B5EF4-FFF2-40B4-BE49-F238E27FC236}">
                <a16:creationId xmlns:a16="http://schemas.microsoft.com/office/drawing/2014/main" id="{73FC2F70-F928-F71A-1085-D199012E6E1B}"/>
              </a:ext>
            </a:extLst>
          </p:cNvPr>
          <p:cNvSpPr>
            <a:spLocks noGrp="1"/>
          </p:cNvSpPr>
          <p:nvPr>
            <p:ph type="title"/>
          </p:nvPr>
        </p:nvSpPr>
        <p:spPr>
          <a:xfrm>
            <a:off x="801790" y="365125"/>
            <a:ext cx="5549850" cy="754769"/>
          </a:xfrm>
        </p:spPr>
        <p:txBody>
          <a:bodyPr>
            <a:normAutofit/>
          </a:bodyPr>
          <a:lstStyle/>
          <a:p>
            <a:r>
              <a:rPr lang="en-US" sz="3200" b="1" dirty="0">
                <a:solidFill>
                  <a:srgbClr val="079418"/>
                </a:solidFill>
                <a:latin typeface="Times New Roman" panose="02020603050405020304" pitchFamily="18" charset="0"/>
                <a:cs typeface="Times New Roman" panose="02020603050405020304" pitchFamily="18" charset="0"/>
              </a:rPr>
              <a:t>Data Set and Data Processing</a:t>
            </a:r>
            <a:endParaRPr lang="en-US"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1AC152D-0945-8AD7-AEE0-33F82EDD8125}"/>
              </a:ext>
            </a:extLst>
          </p:cNvPr>
          <p:cNvSpPr>
            <a:spLocks noGrp="1"/>
          </p:cNvSpPr>
          <p:nvPr>
            <p:ph type="sldNum" sz="quarter" idx="12"/>
          </p:nvPr>
        </p:nvSpPr>
        <p:spPr/>
        <p:txBody>
          <a:bodyPr/>
          <a:lstStyle/>
          <a:p>
            <a:fld id="{F860F34E-4A79-A240-AEA8-3E29BB228B1B}" type="slidenum">
              <a:rPr lang="en-US" smtClean="0">
                <a:latin typeface="Times New Roman" panose="02020603050405020304" pitchFamily="18" charset="0"/>
                <a:cs typeface="Times New Roman" panose="02020603050405020304" pitchFamily="18" charset="0"/>
              </a:rPr>
              <a:t>9</a:t>
            </a:fld>
            <a:endParaRPr lang="en-US">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409F654-A882-8710-8425-E208F7F05DA7}"/>
              </a:ext>
            </a:extLst>
          </p:cNvPr>
          <p:cNvPicPr>
            <a:picLocks noChangeAspect="1"/>
          </p:cNvPicPr>
          <p:nvPr/>
        </p:nvPicPr>
        <p:blipFill>
          <a:blip r:embed="rId4"/>
          <a:stretch>
            <a:fillRect/>
          </a:stretch>
        </p:blipFill>
        <p:spPr>
          <a:xfrm>
            <a:off x="6914104" y="342193"/>
            <a:ext cx="4282811" cy="2301439"/>
          </a:xfrm>
          <a:prstGeom prst="rect">
            <a:avLst/>
          </a:prstGeom>
        </p:spPr>
      </p:pic>
      <p:pic>
        <p:nvPicPr>
          <p:cNvPr id="8" name="Picture 7">
            <a:extLst>
              <a:ext uri="{FF2B5EF4-FFF2-40B4-BE49-F238E27FC236}">
                <a16:creationId xmlns:a16="http://schemas.microsoft.com/office/drawing/2014/main" id="{8CA69287-7C94-3E62-2690-FE5A5CD862FF}"/>
              </a:ext>
            </a:extLst>
          </p:cNvPr>
          <p:cNvPicPr>
            <a:picLocks noChangeAspect="1"/>
          </p:cNvPicPr>
          <p:nvPr/>
        </p:nvPicPr>
        <p:blipFill>
          <a:blip r:embed="rId5"/>
          <a:stretch>
            <a:fillRect/>
          </a:stretch>
        </p:blipFill>
        <p:spPr>
          <a:xfrm>
            <a:off x="7393858" y="2686565"/>
            <a:ext cx="4709652" cy="3364624"/>
          </a:xfrm>
          <a:prstGeom prst="rect">
            <a:avLst/>
          </a:prstGeom>
        </p:spPr>
      </p:pic>
    </p:spTree>
    <p:extLst>
      <p:ext uri="{BB962C8B-B14F-4D97-AF65-F5344CB8AC3E}">
        <p14:creationId xmlns:p14="http://schemas.microsoft.com/office/powerpoint/2010/main" val="3054641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37f4b8a2-ad4f-41b5-9a91-284d2cc38f56}" enabled="1" method="Standard" siteId="{70de1992-07c6-480f-a318-a1afcba03983}" contentBits="0" removed="0"/>
</clbl:labelList>
</file>

<file path=docProps/app.xml><?xml version="1.0" encoding="utf-8"?>
<Properties xmlns="http://schemas.openxmlformats.org/officeDocument/2006/extended-properties" xmlns:vt="http://schemas.openxmlformats.org/officeDocument/2006/docPropsVTypes">
  <TotalTime>2759</TotalTime>
  <Words>2955</Words>
  <Application>Microsoft Office PowerPoint</Application>
  <PresentationFormat>Widescreen</PresentationFormat>
  <Paragraphs>283</Paragraphs>
  <Slides>20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Agenda</vt:lpstr>
      <vt:lpstr>Motivation &amp; Background</vt:lpstr>
      <vt:lpstr>Abstract(Problem statement) </vt:lpstr>
      <vt:lpstr>Literature Survey</vt:lpstr>
      <vt:lpstr>Objectives of the Study</vt:lpstr>
      <vt:lpstr>Research Design &amp; Methodology</vt:lpstr>
      <vt:lpstr>Data Set and Data Processing</vt:lpstr>
      <vt:lpstr>Exploratory Data Analysis</vt:lpstr>
      <vt:lpstr>Graph Construction using NetworkX</vt:lpstr>
      <vt:lpstr>Graph Storage &amp; Querying with Neo4j</vt:lpstr>
      <vt:lpstr>SBERT + FAISS for Patient Similarity Retrieval </vt:lpstr>
      <vt:lpstr>Causal Modelling &amp; Counterfactual Simulation (IPTW + Survival Analysis)</vt:lpstr>
      <vt:lpstr>Machine Learning Models (Logistic Regression &amp; XGBoost)</vt:lpstr>
      <vt:lpstr>LSTM Modelling + Evaluation Results</vt:lpstr>
      <vt:lpstr>Treatment Recommendation Demo (New Patient Subject ID = 999999)</vt:lpstr>
      <vt:lpstr>Conclusion &amp; 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Sathuri, Rajesh</cp:lastModifiedBy>
  <cp:revision>69</cp:revision>
  <cp:lastPrinted>2019-08-23T20:44:22Z</cp:lastPrinted>
  <dcterms:created xsi:type="dcterms:W3CDTF">2019-07-08T18:39:15Z</dcterms:created>
  <dcterms:modified xsi:type="dcterms:W3CDTF">2025-11-16T11:30:39Z</dcterms:modified>
</cp:coreProperties>
</file>